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6858000" cx="12192000"/>
  <p:notesSz cx="6858000" cy="9144000"/>
  <p:embeddedFontLst>
    <p:embeddedFont>
      <p:font typeface="Overlock"/>
      <p:regular r:id="rId37"/>
      <p:bold r:id="rId38"/>
      <p:italic r:id="rId39"/>
      <p:boldItalic r:id="rId40"/>
    </p:embeddedFont>
    <p:embeddedFont>
      <p:font typeface="Arial Black"/>
      <p:regular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2" roundtripDataSignature="AMtx7mji+VXxRwI5R9Li5dvH4bje4jPA5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9726C0A-6B32-4216-86F7-9C9E1C58E036}">
  <a:tblStyle styleId="{D9726C0A-6B32-4216-86F7-9C9E1C58E036}"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FF4E6"/>
          </a:solidFill>
        </a:fill>
      </a:tcStyle>
    </a:wholeTbl>
    <a:band1H>
      <a:tcTxStyle/>
      <a:tcStyle>
        <a:fill>
          <a:solidFill>
            <a:srgbClr val="FFE8CA"/>
          </a:solidFill>
        </a:fill>
      </a:tcStyle>
    </a:band1H>
    <a:band2H>
      <a:tcTxStyle/>
    </a:band2H>
    <a:band1V>
      <a:tcTxStyle/>
      <a:tcStyle>
        <a:fill>
          <a:solidFill>
            <a:srgbClr val="FFE8CA"/>
          </a:solidFill>
        </a:fill>
      </a:tcStyle>
    </a:band1V>
    <a:band2V>
      <a:tcTxStyle/>
    </a:band2V>
    <a:lastCol>
      <a:tcTxStyle b="on" i="off">
        <a:font>
          <a:latin typeface="Calibri"/>
          <a:ea typeface="Calibri"/>
          <a:cs typeface="Calibri"/>
        </a:font>
        <a:schemeClr val="lt1"/>
      </a:tcTxStyle>
      <a:tcStyle>
        <a:fill>
          <a:solidFill>
            <a:schemeClr val="accent4"/>
          </a:solidFill>
        </a:fill>
      </a:tcStyle>
    </a:lastCol>
    <a:firstCol>
      <a:tcTxStyle b="on" i="off">
        <a:font>
          <a:latin typeface="Calibri"/>
          <a:ea typeface="Calibri"/>
          <a:cs typeface="Calibri"/>
        </a:font>
        <a:schemeClr val="lt1"/>
      </a:tcTxStyle>
      <a:tcStyle>
        <a:fill>
          <a:solidFill>
            <a:schemeClr val="accent4"/>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4"/>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4"/>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Overlock-boldItalic.fntdata"/><Relationship Id="rId20" Type="http://schemas.openxmlformats.org/officeDocument/2006/relationships/slide" Target="slides/slide15.xml"/><Relationship Id="rId42" Type="http://customschemas.google.com/relationships/presentationmetadata" Target="metadata"/><Relationship Id="rId41" Type="http://schemas.openxmlformats.org/officeDocument/2006/relationships/font" Target="fonts/ArialBlack-regular.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Overlock-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Overlock-italic.fntdata"/><Relationship Id="rId16" Type="http://schemas.openxmlformats.org/officeDocument/2006/relationships/slide" Target="slides/slide11.xml"/><Relationship Id="rId38" Type="http://schemas.openxmlformats.org/officeDocument/2006/relationships/font" Target="fonts/Overlock-bold.fntdata"/><Relationship Id="rId19" Type="http://schemas.openxmlformats.org/officeDocument/2006/relationships/slide" Target="slides/slide14.xml"/><Relationship Id="rId18" Type="http://schemas.openxmlformats.org/officeDocument/2006/relationships/slide" Target="slides/slide13.xml"/></Relationships>
</file>

<file path=ppt/media/image10.jpg>
</file>

<file path=ppt/media/image11.png>
</file>

<file path=ppt/media/image12.png>
</file>

<file path=ppt/media/image14.png>
</file>

<file path=ppt/media/image15.jpg>
</file>

<file path=ppt/media/image16.png>
</file>

<file path=ppt/media/image17.jpg>
</file>

<file path=ppt/media/image18.jpg>
</file>

<file path=ppt/media/image19.png>
</file>

<file path=ppt/media/image20.jpg>
</file>

<file path=ppt/media/image21.jpg>
</file>

<file path=ppt/media/image22.png>
</file>

<file path=ppt/media/image23.png>
</file>

<file path=ppt/media/image24.png>
</file>

<file path=ppt/media/image25.png>
</file>

<file path=ppt/media/image26.png>
</file>

<file path=ppt/media/image28.png>
</file>

<file path=ppt/media/image29.png>
</file>

<file path=ppt/media/image30.png>
</file>

<file path=ppt/media/image31.jpg>
</file>

<file path=ppt/media/image32.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 name="Google Shape;82;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 name="Google Shape;83;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68" name="Google Shape;16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87" name="Google Shape;18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1" name="Google Shape;21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5" name="Google Shape;225;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5" name="Google Shape;235;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 name="Google Shape;9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6" name="Google Shape;256;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 name="Google Shape;280;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 name="Google Shape;9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 name="Google Shape;11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 name="Google Shape;11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3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marR="0" rtl="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3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rtl="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Google Shape;14;p3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 name="Google Shape;15;p3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 name="Google Shape;16;p33"/>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42"/>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4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1" name="Google Shape;71;p42"/>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2" name="Google Shape;72;p4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3" name="Google Shape;73;p42"/>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43"/>
          <p:cNvSpPr txBox="1"/>
          <p:nvPr>
            <p:ph type="title"/>
          </p:nvPr>
        </p:nvSpPr>
        <p:spPr>
          <a:xfrm rot="5400000">
            <a:off x="7133431" y="1956594"/>
            <a:ext cx="5811838" cy="262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6" name="Google Shape;76;p4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7" name="Google Shape;77;p4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8" name="Google Shape;78;p4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9" name="Google Shape;79;p43"/>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 name="Shape 17"/>
        <p:cNvGrpSpPr/>
        <p:nvPr/>
      </p:nvGrpSpPr>
      <p:grpSpPr>
        <a:xfrm>
          <a:off x="0" y="0"/>
          <a:ext cx="0" cy="0"/>
          <a:chOff x="0" y="0"/>
          <a:chExt cx="0" cy="0"/>
        </a:xfrm>
      </p:grpSpPr>
      <p:sp>
        <p:nvSpPr>
          <p:cNvPr id="18" name="Google Shape;18;p34"/>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 name="Google Shape;19;p3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 name="Google Shape;20;p3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4"/>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 name="Shape 22"/>
        <p:cNvGrpSpPr/>
        <p:nvPr/>
      </p:nvGrpSpPr>
      <p:grpSpPr>
        <a:xfrm>
          <a:off x="0" y="0"/>
          <a:ext cx="0" cy="0"/>
          <a:chOff x="0" y="0"/>
          <a:chExt cx="0" cy="0"/>
        </a:xfrm>
      </p:grpSpPr>
      <p:sp>
        <p:nvSpPr>
          <p:cNvPr id="23" name="Google Shape;23;p35"/>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4" name="Google Shape;24;p35"/>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5" name="Google Shape;25;p35"/>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 name="Shape 26"/>
        <p:cNvGrpSpPr/>
        <p:nvPr/>
      </p:nvGrpSpPr>
      <p:grpSpPr>
        <a:xfrm>
          <a:off x="0" y="0"/>
          <a:ext cx="0" cy="0"/>
          <a:chOff x="0" y="0"/>
          <a:chExt cx="0" cy="0"/>
        </a:xfrm>
      </p:grpSpPr>
      <p:sp>
        <p:nvSpPr>
          <p:cNvPr id="27" name="Google Shape;27;p36"/>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8" name="Google Shape;28;p3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9" name="Google Shape;29;p36"/>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 name="Google Shape;30;p36"/>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1" name="Google Shape;31;p36"/>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3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4" name="Google Shape;34;p3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35" name="Google Shape;35;p37"/>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37"/>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37"/>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38"/>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0" name="Google Shape;40;p3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1" name="Google Shape;41;p3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3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3" name="Google Shape;43;p3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38"/>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39"/>
          <p:cNvSpPr txBox="1"/>
          <p:nvPr>
            <p:ph type="title"/>
          </p:nvPr>
        </p:nvSpPr>
        <p:spPr>
          <a:xfrm>
            <a:off x="839788"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7" name="Google Shape;47;p3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8" name="Google Shape;48;p3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9" name="Google Shape;49;p3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50" name="Google Shape;50;p3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1" name="Google Shape;51;p39"/>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 name="Google Shape;52;p3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39"/>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4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6" name="Google Shape;56;p4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marR="0" rtl="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7" name="Google Shape;57;p4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58" name="Google Shape;58;p40"/>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4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0" name="Google Shape;60;p40"/>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4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41"/>
          <p:cNvSpPr/>
          <p:nvPr>
            <p:ph idx="2" type="pic"/>
          </p:nvPr>
        </p:nvSpPr>
        <p:spPr>
          <a:xfrm>
            <a:off x="5183188" y="987425"/>
            <a:ext cx="6172200" cy="4873625"/>
          </a:xfrm>
          <a:prstGeom prst="rect">
            <a:avLst/>
          </a:prstGeom>
          <a:noFill/>
          <a:ln>
            <a:noFill/>
          </a:ln>
        </p:spPr>
      </p:sp>
      <p:sp>
        <p:nvSpPr>
          <p:cNvPr id="64" name="Google Shape;64;p4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5" name="Google Shape;65;p4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6" name="Google Shape;66;p4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 name="Google Shape;67;p41"/>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5.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descr="Chart&#10;&#10;Description automatically generated with medium confidence" id="10" name="Google Shape;10;p32"/>
          <p:cNvPicPr preferRelativeResize="0"/>
          <p:nvPr/>
        </p:nvPicPr>
        <p:blipFill rotWithShape="1">
          <a:blip r:embed="rId1">
            <a:alphaModFix/>
          </a:blip>
          <a:srcRect b="0" l="0" r="0" t="0"/>
          <a:stretch/>
        </p:blipFill>
        <p:spPr>
          <a:xfrm>
            <a:off x="0" y="0"/>
            <a:ext cx="12192000" cy="68580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jpg"/><Relationship Id="rId4" Type="http://schemas.openxmlformats.org/officeDocument/2006/relationships/image" Target="../media/image2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jpg"/><Relationship Id="rId4" Type="http://schemas.openxmlformats.org/officeDocument/2006/relationships/image" Target="../media/image20.jpg"/><Relationship Id="rId5"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4.png"/><Relationship Id="rId9" Type="http://schemas.openxmlformats.org/officeDocument/2006/relationships/image" Target="../media/image26.png"/><Relationship Id="rId5" Type="http://schemas.openxmlformats.org/officeDocument/2006/relationships/image" Target="../media/image16.png"/><Relationship Id="rId6" Type="http://schemas.openxmlformats.org/officeDocument/2006/relationships/image" Target="../media/image8.png"/><Relationship Id="rId7" Type="http://schemas.openxmlformats.org/officeDocument/2006/relationships/image" Target="../media/image24.png"/><Relationship Id="rId8"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
          <p:cNvPicPr preferRelativeResize="0"/>
          <p:nvPr/>
        </p:nvPicPr>
        <p:blipFill rotWithShape="1">
          <a:blip r:embed="rId3">
            <a:alphaModFix/>
          </a:blip>
          <a:srcRect b="0" l="0" r="0" t="0"/>
          <a:stretch/>
        </p:blipFill>
        <p:spPr>
          <a:xfrm>
            <a:off x="88777" y="1236274"/>
            <a:ext cx="7466120" cy="4977100"/>
          </a:xfrm>
          <a:prstGeom prst="rect">
            <a:avLst/>
          </a:prstGeom>
          <a:noFill/>
          <a:ln>
            <a:noFill/>
          </a:ln>
        </p:spPr>
      </p:pic>
      <p:sp>
        <p:nvSpPr>
          <p:cNvPr id="86" name="Google Shape;86;p1"/>
          <p:cNvSpPr txBox="1"/>
          <p:nvPr/>
        </p:nvSpPr>
        <p:spPr>
          <a:xfrm>
            <a:off x="7628877" y="2981046"/>
            <a:ext cx="4500979" cy="276998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Presented by</a:t>
            </a:r>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1. </a:t>
            </a:r>
            <a:r>
              <a:rPr lang="en-US" sz="1800">
                <a:solidFill>
                  <a:schemeClr val="dk1"/>
                </a:solidFill>
                <a:latin typeface="Times New Roman"/>
                <a:ea typeface="Times New Roman"/>
                <a:cs typeface="Times New Roman"/>
                <a:sym typeface="Times New Roman"/>
              </a:rPr>
              <a:t>K. MANOHAR REDDY	: 19QM1A0431</a:t>
            </a:r>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2. N.V.V.RAMANA REDDY	: 19QM1A0446</a:t>
            </a:r>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3. P. SAI KARTHIKA	: 19QM1A0455</a:t>
            </a:r>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4. R. DEEPAK REDDY	: 19QM1A0456</a:t>
            </a:r>
            <a:endParaRPr/>
          </a:p>
          <a:p>
            <a:pPr indent="0" lvl="0" marL="0" marR="0" rtl="0" algn="l">
              <a:spcBef>
                <a:spcPts val="0"/>
              </a:spcBef>
              <a:spcAft>
                <a:spcPts val="0"/>
              </a:spcAft>
              <a:buNone/>
            </a:pPr>
            <a:r>
              <a:t/>
            </a:r>
            <a:endParaRPr b="1"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Under the Guidance of </a:t>
            </a:r>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Mr. Vijaya Bhasker Reddy </a:t>
            </a:r>
            <a:r>
              <a:rPr lang="en-US" sz="1200">
                <a:solidFill>
                  <a:schemeClr val="dk1"/>
                </a:solidFill>
                <a:latin typeface="Times New Roman"/>
                <a:ea typeface="Times New Roman"/>
                <a:cs typeface="Times New Roman"/>
                <a:sym typeface="Times New Roman"/>
              </a:rPr>
              <a:t>M. Tech (Ph. D)</a:t>
            </a:r>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Assistant Professor</a:t>
            </a:r>
            <a:endParaRPr sz="2000">
              <a:solidFill>
                <a:schemeClr val="dk1"/>
              </a:solidFill>
              <a:latin typeface="Times New Roman"/>
              <a:ea typeface="Times New Roman"/>
              <a:cs typeface="Times New Roman"/>
              <a:sym typeface="Times New Roman"/>
            </a:endParaRPr>
          </a:p>
        </p:txBody>
      </p:sp>
      <p:sp>
        <p:nvSpPr>
          <p:cNvPr id="87" name="Google Shape;87;p1"/>
          <p:cNvSpPr txBox="1"/>
          <p:nvPr/>
        </p:nvSpPr>
        <p:spPr>
          <a:xfrm>
            <a:off x="88777" y="229127"/>
            <a:ext cx="6094520"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rebuchet MS"/>
                <a:ea typeface="Trebuchet MS"/>
                <a:cs typeface="Trebuchet MS"/>
                <a:sym typeface="Trebuchet MS"/>
              </a:rPr>
              <a:t>MOBILE AIR POLLUTION MONITORING </a:t>
            </a:r>
            <a:endParaRPr/>
          </a:p>
          <a:p>
            <a:pPr indent="0" lvl="0" marL="0" marR="0" rtl="0" algn="l">
              <a:spcBef>
                <a:spcPts val="0"/>
              </a:spcBef>
              <a:spcAft>
                <a:spcPts val="0"/>
              </a:spcAft>
              <a:buNone/>
            </a:pPr>
            <a:r>
              <a:rPr b="1" lang="en-US" sz="2400">
                <a:solidFill>
                  <a:schemeClr val="dk1"/>
                </a:solidFill>
                <a:latin typeface="Trebuchet MS"/>
                <a:ea typeface="Trebuchet MS"/>
                <a:cs typeface="Trebuchet MS"/>
                <a:sym typeface="Trebuchet MS"/>
              </a:rPr>
              <a:t>AND BUS TRACKING</a:t>
            </a:r>
            <a:endParaRPr sz="2400">
              <a:solidFill>
                <a:schemeClr val="dk1"/>
              </a:solidFill>
              <a:latin typeface="Trebuchet MS"/>
              <a:ea typeface="Trebuchet MS"/>
              <a:cs typeface="Trebuchet MS"/>
              <a:sym typeface="Trebuchet M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0"/>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1" lang="en-US" sz="3800">
                <a:latin typeface="Times New Roman"/>
                <a:ea typeface="Times New Roman"/>
                <a:cs typeface="Times New Roman"/>
                <a:sym typeface="Times New Roman"/>
              </a:rPr>
              <a:t>Why and Who needs this</a:t>
            </a:r>
            <a:r>
              <a:rPr b="1" lang="en-US" sz="4200"/>
              <a:t> </a:t>
            </a:r>
            <a:endParaRPr b="1" sz="4200"/>
          </a:p>
        </p:txBody>
      </p:sp>
      <p:sp>
        <p:nvSpPr>
          <p:cNvPr id="171" name="Google Shape;171;p10"/>
          <p:cNvSpPr txBox="1"/>
          <p:nvPr/>
        </p:nvSpPr>
        <p:spPr>
          <a:xfrm flipH="1">
            <a:off x="947256" y="1103513"/>
            <a:ext cx="10406543" cy="4653646"/>
          </a:xfrm>
          <a:prstGeom prst="rect">
            <a:avLst/>
          </a:prstGeom>
          <a:noFill/>
          <a:ln>
            <a:noFill/>
          </a:ln>
        </p:spPr>
        <p:txBody>
          <a:bodyPr anchorCtr="0" anchor="t" bIns="45700" lIns="91425" spcFirstLastPara="1" rIns="91425" wrap="square" tIns="45700">
            <a:spAutoFit/>
          </a:bodyPr>
          <a:lstStyle/>
          <a:p>
            <a:pPr indent="-457200" lvl="0" marL="457200" marR="0" rtl="0" algn="l">
              <a:lnSpc>
                <a:spcPct val="150000"/>
              </a:lnSpc>
              <a:spcBef>
                <a:spcPts val="0"/>
              </a:spcBef>
              <a:spcAft>
                <a:spcPts val="0"/>
              </a:spcAft>
              <a:buClr>
                <a:schemeClr val="dk1"/>
              </a:buClr>
              <a:buSzPts val="2000"/>
              <a:buFont typeface="Noto Sans Symbols"/>
              <a:buChar char="⮚"/>
            </a:pPr>
            <a:r>
              <a:rPr lang="en-US" sz="2000">
                <a:solidFill>
                  <a:schemeClr val="dk1"/>
                </a:solidFill>
                <a:latin typeface="Times New Roman"/>
                <a:ea typeface="Times New Roman"/>
                <a:cs typeface="Times New Roman"/>
                <a:sym typeface="Times New Roman"/>
              </a:rPr>
              <a:t>Imagine being able to track the location of your bus in real-time. With a bus tracking system, you can do just that! A bus tracking system can help our organization improve transportation efficiency and optimize routing. It can also help you track the whereabouts of buses and passengers in real-time, giving you complete visibility into your bus operations.</a:t>
            </a:r>
            <a:endParaRPr/>
          </a:p>
          <a:p>
            <a:pPr indent="-457200" lvl="0" marL="457200" marR="0" rtl="0" algn="l">
              <a:lnSpc>
                <a:spcPct val="150000"/>
              </a:lnSpc>
              <a:spcBef>
                <a:spcPts val="0"/>
              </a:spcBef>
              <a:spcAft>
                <a:spcPts val="0"/>
              </a:spcAft>
              <a:buClr>
                <a:schemeClr val="dk1"/>
              </a:buClr>
              <a:buSzPts val="2000"/>
              <a:buFont typeface="Noto Sans Symbols"/>
              <a:buChar char="⮚"/>
            </a:pPr>
            <a:r>
              <a:rPr lang="en-US" sz="2000">
                <a:solidFill>
                  <a:schemeClr val="dk1"/>
                </a:solidFill>
                <a:latin typeface="Times New Roman"/>
                <a:ea typeface="Times New Roman"/>
                <a:cs typeface="Times New Roman"/>
                <a:sym typeface="Times New Roman"/>
              </a:rPr>
              <a:t>The different areas have different levels of air quality at different times it is important for us to monitor what is happening. That way we can identify trouble spots and ensure that we are taking the right steps.</a:t>
            </a:r>
            <a:endParaRPr/>
          </a:p>
          <a:p>
            <a:pPr indent="-457200" lvl="0" marL="457200" marR="0" rtl="0" algn="l">
              <a:lnSpc>
                <a:spcPct val="150000"/>
              </a:lnSpc>
              <a:spcBef>
                <a:spcPts val="0"/>
              </a:spcBef>
              <a:spcAft>
                <a:spcPts val="0"/>
              </a:spcAft>
              <a:buClr>
                <a:schemeClr val="dk1"/>
              </a:buClr>
              <a:buSzPts val="2000"/>
              <a:buFont typeface="Noto Sans Symbols"/>
              <a:buChar char="⮚"/>
            </a:pPr>
            <a:r>
              <a:rPr lang="en-US" sz="2000">
                <a:solidFill>
                  <a:schemeClr val="dk1"/>
                </a:solidFill>
                <a:latin typeface="Times New Roman"/>
                <a:ea typeface="Times New Roman"/>
                <a:cs typeface="Times New Roman"/>
                <a:sym typeface="Times New Roman"/>
              </a:rPr>
              <a:t>Our application will be used by students, faculty, travellers, elderly people and pollution control board etc.</a:t>
            </a:r>
            <a:endParaRPr/>
          </a:p>
          <a:p>
            <a:pPr indent="-330200" lvl="0" marL="457200" marR="0" rtl="0" algn="l">
              <a:lnSpc>
                <a:spcPct val="150000"/>
              </a:lnSpc>
              <a:spcBef>
                <a:spcPts val="0"/>
              </a:spcBef>
              <a:spcAft>
                <a:spcPts val="0"/>
              </a:spcAft>
              <a:buClr>
                <a:schemeClr val="dk1"/>
              </a:buClr>
              <a:buSzPts val="2000"/>
              <a:buFont typeface="Noto Sans Symbols"/>
              <a:buNone/>
            </a:pPr>
            <a:r>
              <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1"/>
          <p:cNvSpPr txBox="1"/>
          <p:nvPr>
            <p:ph type="title"/>
          </p:nvPr>
        </p:nvSpPr>
        <p:spPr>
          <a:xfrm>
            <a:off x="1066800" y="375920"/>
            <a:ext cx="4551680" cy="48768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Times New Roman"/>
              <a:buNone/>
            </a:pPr>
            <a:r>
              <a:rPr b="1" lang="en-US">
                <a:latin typeface="Times New Roman"/>
                <a:ea typeface="Times New Roman"/>
                <a:cs typeface="Times New Roman"/>
                <a:sym typeface="Times New Roman"/>
              </a:rPr>
              <a:t>Past Analysis</a:t>
            </a:r>
            <a:endParaRPr b="1">
              <a:latin typeface="Times New Roman"/>
              <a:ea typeface="Times New Roman"/>
              <a:cs typeface="Times New Roman"/>
              <a:sym typeface="Times New Roman"/>
            </a:endParaRPr>
          </a:p>
        </p:txBody>
      </p:sp>
      <p:pic>
        <p:nvPicPr>
          <p:cNvPr id="177" name="Google Shape;177;p11"/>
          <p:cNvPicPr preferRelativeResize="0"/>
          <p:nvPr/>
        </p:nvPicPr>
        <p:blipFill rotWithShape="1">
          <a:blip r:embed="rId3">
            <a:alphaModFix/>
          </a:blip>
          <a:srcRect b="15910" l="5187" r="39480" t="15396"/>
          <a:stretch/>
        </p:blipFill>
        <p:spPr>
          <a:xfrm>
            <a:off x="1066800" y="1798320"/>
            <a:ext cx="7833360" cy="4196080"/>
          </a:xfrm>
          <a:prstGeom prst="rect">
            <a:avLst/>
          </a:prstGeom>
          <a:noFill/>
          <a:ln>
            <a:noFill/>
          </a:ln>
        </p:spPr>
      </p:pic>
      <p:sp>
        <p:nvSpPr>
          <p:cNvPr id="178" name="Google Shape;178;p11"/>
          <p:cNvSpPr txBox="1"/>
          <p:nvPr/>
        </p:nvSpPr>
        <p:spPr>
          <a:xfrm>
            <a:off x="1229360" y="1219200"/>
            <a:ext cx="6482080"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No of deaths due to Air Pollution(1990-2019</a:t>
            </a:r>
            <a:r>
              <a:rPr lang="en-US" sz="1800">
                <a:solidFill>
                  <a:schemeClr val="dk1"/>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2"/>
          <p:cNvSpPr txBox="1"/>
          <p:nvPr/>
        </p:nvSpPr>
        <p:spPr>
          <a:xfrm>
            <a:off x="978087" y="504624"/>
            <a:ext cx="609452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rebuchet MS"/>
                <a:ea typeface="Trebuchet MS"/>
                <a:cs typeface="Trebuchet MS"/>
                <a:sym typeface="Trebuchet MS"/>
              </a:rPr>
              <a:t>Aim/Objective</a:t>
            </a:r>
            <a:endParaRPr sz="3200">
              <a:solidFill>
                <a:schemeClr val="dk1"/>
              </a:solidFill>
              <a:latin typeface="Trebuchet MS"/>
              <a:ea typeface="Trebuchet MS"/>
              <a:cs typeface="Trebuchet MS"/>
              <a:sym typeface="Trebuchet MS"/>
            </a:endParaRPr>
          </a:p>
        </p:txBody>
      </p:sp>
      <p:sp>
        <p:nvSpPr>
          <p:cNvPr id="184" name="Google Shape;184;p12"/>
          <p:cNvSpPr txBox="1"/>
          <p:nvPr/>
        </p:nvSpPr>
        <p:spPr>
          <a:xfrm>
            <a:off x="1171034" y="1279079"/>
            <a:ext cx="9513705" cy="3903954"/>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1" lang="en-US" sz="2400">
                <a:solidFill>
                  <a:schemeClr val="dk1"/>
                </a:solidFill>
                <a:latin typeface="Times New Roman"/>
                <a:ea typeface="Times New Roman"/>
                <a:cs typeface="Times New Roman"/>
                <a:sym typeface="Times New Roman"/>
              </a:rPr>
              <a:t>Aim: </a:t>
            </a:r>
            <a:r>
              <a:rPr lang="en-US" sz="2400">
                <a:solidFill>
                  <a:schemeClr val="dk1"/>
                </a:solidFill>
                <a:latin typeface="Times New Roman"/>
                <a:ea typeface="Times New Roman"/>
                <a:cs typeface="Times New Roman"/>
                <a:sym typeface="Times New Roman"/>
              </a:rPr>
              <a:t>The is to build an</a:t>
            </a:r>
            <a:r>
              <a:rPr i="1" lang="en-US" sz="2400">
                <a:solidFill>
                  <a:srgbClr val="252525"/>
                </a:solidFill>
                <a:latin typeface="Times New Roman"/>
                <a:ea typeface="Times New Roman"/>
                <a:cs typeface="Times New Roman"/>
                <a:sym typeface="Times New Roman"/>
              </a:rPr>
              <a:t> </a:t>
            </a:r>
            <a:r>
              <a:rPr i="1" lang="en-US" sz="2400">
                <a:solidFill>
                  <a:schemeClr val="dk1"/>
                </a:solidFill>
                <a:latin typeface="Times New Roman"/>
                <a:ea typeface="Times New Roman"/>
                <a:cs typeface="Times New Roman"/>
                <a:sym typeface="Times New Roman"/>
              </a:rPr>
              <a:t>"Android application"</a:t>
            </a:r>
            <a:r>
              <a:rPr i="1" lang="en-US" sz="2400">
                <a:solidFill>
                  <a:srgbClr val="252525"/>
                </a:solidFill>
                <a:latin typeface="Times New Roman"/>
                <a:ea typeface="Times New Roman"/>
                <a:cs typeface="Times New Roman"/>
                <a:sym typeface="Times New Roman"/>
              </a:rPr>
              <a:t> </a:t>
            </a:r>
            <a:r>
              <a:rPr lang="en-US" sz="2400">
                <a:solidFill>
                  <a:schemeClr val="dk1"/>
                </a:solidFill>
                <a:latin typeface="Times New Roman"/>
                <a:ea typeface="Times New Roman"/>
                <a:cs typeface="Times New Roman"/>
                <a:sym typeface="Times New Roman"/>
              </a:rPr>
              <a:t>which will help us track the bus locations and monitor the air pollution levels in the environment through a mobile application.</a:t>
            </a:r>
            <a:endParaRPr sz="2400">
              <a:solidFill>
                <a:schemeClr val="dk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b="1" sz="2400">
              <a:solidFill>
                <a:schemeClr val="dk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b="1" lang="en-US" sz="2400">
                <a:solidFill>
                  <a:schemeClr val="dk1"/>
                </a:solidFill>
                <a:latin typeface="Times New Roman"/>
                <a:ea typeface="Times New Roman"/>
                <a:cs typeface="Times New Roman"/>
                <a:sym typeface="Times New Roman"/>
              </a:rPr>
              <a:t>Objective: </a:t>
            </a:r>
            <a:r>
              <a:rPr lang="en-US" sz="2400">
                <a:solidFill>
                  <a:schemeClr val="dk1"/>
                </a:solidFill>
                <a:latin typeface="Times New Roman"/>
                <a:ea typeface="Times New Roman"/>
                <a:cs typeface="Times New Roman"/>
                <a:sym typeface="Times New Roman"/>
              </a:rPr>
              <a:t>To provide the information and location of bus and amount of pollution during the journey of various places to the stake holders for taking care and prior precautions.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3"/>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1" lang="en-US" sz="3800">
                <a:latin typeface="Times New Roman"/>
                <a:ea typeface="Times New Roman"/>
                <a:cs typeface="Times New Roman"/>
                <a:sym typeface="Times New Roman"/>
              </a:rPr>
              <a:t>Methodology</a:t>
            </a:r>
            <a:r>
              <a:rPr b="1" lang="en-US" sz="4300"/>
              <a:t> </a:t>
            </a:r>
            <a:endParaRPr b="1" sz="4300"/>
          </a:p>
        </p:txBody>
      </p:sp>
      <p:pic>
        <p:nvPicPr>
          <p:cNvPr id="190" name="Google Shape;190;p13"/>
          <p:cNvPicPr preferRelativeResize="0"/>
          <p:nvPr/>
        </p:nvPicPr>
        <p:blipFill rotWithShape="1">
          <a:blip r:embed="rId3">
            <a:alphaModFix/>
          </a:blip>
          <a:srcRect b="5627" l="0" r="0" t="6170"/>
          <a:stretch/>
        </p:blipFill>
        <p:spPr>
          <a:xfrm>
            <a:off x="838200" y="1120588"/>
            <a:ext cx="10663518" cy="498437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4"/>
          <p:cNvSpPr txBox="1"/>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Times New Roman"/>
              <a:buNone/>
            </a:pPr>
            <a:r>
              <a:rPr b="1" lang="en-US" sz="4400">
                <a:solidFill>
                  <a:schemeClr val="dk1"/>
                </a:solidFill>
                <a:latin typeface="Times New Roman"/>
                <a:ea typeface="Times New Roman"/>
                <a:cs typeface="Times New Roman"/>
                <a:sym typeface="Times New Roman"/>
              </a:rPr>
              <a:t>Tools Required</a:t>
            </a:r>
            <a:br>
              <a:rPr b="1" lang="en-US" sz="4400">
                <a:solidFill>
                  <a:schemeClr val="dk1"/>
                </a:solidFill>
                <a:latin typeface="Times New Roman"/>
                <a:ea typeface="Times New Roman"/>
                <a:cs typeface="Times New Roman"/>
                <a:sym typeface="Times New Roman"/>
              </a:rPr>
            </a:br>
            <a:endParaRPr sz="4400">
              <a:solidFill>
                <a:schemeClr val="dk1"/>
              </a:solidFill>
              <a:latin typeface="Calibri"/>
              <a:ea typeface="Calibri"/>
              <a:cs typeface="Calibri"/>
              <a:sym typeface="Calibri"/>
            </a:endParaRPr>
          </a:p>
        </p:txBody>
      </p:sp>
      <p:sp>
        <p:nvSpPr>
          <p:cNvPr id="196" name="Google Shape;196;p14"/>
          <p:cNvSpPr txBox="1"/>
          <p:nvPr/>
        </p:nvSpPr>
        <p:spPr>
          <a:xfrm>
            <a:off x="1006288" y="1229961"/>
            <a:ext cx="5921188" cy="3788858"/>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400">
                <a:solidFill>
                  <a:schemeClr val="dk1"/>
                </a:solidFill>
                <a:latin typeface="Times New Roman"/>
                <a:ea typeface="Times New Roman"/>
                <a:cs typeface="Times New Roman"/>
                <a:sym typeface="Times New Roman"/>
              </a:rPr>
              <a:t>Hardware components</a:t>
            </a:r>
            <a:endParaRPr sz="2400">
              <a:solidFill>
                <a:schemeClr val="dk1"/>
              </a:solidFill>
              <a:latin typeface="Times New Roman"/>
              <a:ea typeface="Times New Roman"/>
              <a:cs typeface="Times New Roman"/>
              <a:sym typeface="Times New Roman"/>
            </a:endParaRPr>
          </a:p>
          <a:p>
            <a:pPr indent="-285750" lvl="0" marL="285750" marR="0" rtl="0" algn="l">
              <a:lnSpc>
                <a:spcPct val="150000"/>
              </a:lnSpc>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Node MCU-ESP 8266</a:t>
            </a:r>
            <a:endParaRPr/>
          </a:p>
          <a:p>
            <a:pPr indent="-285750" lvl="0" marL="285750" marR="0" rtl="0" algn="l">
              <a:lnSpc>
                <a:spcPct val="150000"/>
              </a:lnSpc>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Particular matter sensor-SDS011</a:t>
            </a:r>
            <a:endParaRPr/>
          </a:p>
          <a:p>
            <a:pPr indent="-285750" lvl="0" marL="285750" marR="0" rtl="0" algn="l">
              <a:lnSpc>
                <a:spcPct val="150000"/>
              </a:lnSpc>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GPS module-U-BLOX NEO-6M-0-001</a:t>
            </a:r>
            <a:endParaRPr/>
          </a:p>
          <a:p>
            <a:pPr indent="-285750" lvl="0" marL="285750" marR="0" rtl="0" algn="l">
              <a:lnSpc>
                <a:spcPct val="150000"/>
              </a:lnSpc>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GSM module</a:t>
            </a:r>
            <a:endParaRPr/>
          </a:p>
          <a:p>
            <a:pPr indent="-285750" lvl="0" marL="285750" marR="0" rtl="0" algn="l">
              <a:lnSpc>
                <a:spcPct val="150000"/>
              </a:lnSpc>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DHT-11</a:t>
            </a:r>
            <a:endParaRPr/>
          </a:p>
          <a:p>
            <a:pPr indent="0" lvl="0" marL="0" marR="0" rtl="0" algn="l">
              <a:lnSpc>
                <a:spcPct val="150000"/>
              </a:lnSpc>
              <a:spcBef>
                <a:spcPts val="0"/>
              </a:spcBef>
              <a:spcAft>
                <a:spcPts val="0"/>
              </a:spcAft>
              <a:buNone/>
            </a:pPr>
            <a:r>
              <a:rPr lang="en-US" sz="1800">
                <a:solidFill>
                  <a:schemeClr val="dk1"/>
                </a:solidFill>
                <a:latin typeface="Calibri"/>
                <a:ea typeface="Calibri"/>
                <a:cs typeface="Calibri"/>
                <a:sym typeface="Calibri"/>
              </a:rPr>
              <a:t> </a:t>
            </a:r>
            <a:endParaRPr/>
          </a:p>
        </p:txBody>
      </p:sp>
      <p:sp>
        <p:nvSpPr>
          <p:cNvPr id="197" name="Google Shape;197;p14"/>
          <p:cNvSpPr txBox="1"/>
          <p:nvPr/>
        </p:nvSpPr>
        <p:spPr>
          <a:xfrm>
            <a:off x="6927476" y="1322294"/>
            <a:ext cx="4482353" cy="1687963"/>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400">
                <a:solidFill>
                  <a:schemeClr val="dk1"/>
                </a:solidFill>
                <a:latin typeface="Times New Roman"/>
                <a:ea typeface="Times New Roman"/>
                <a:cs typeface="Times New Roman"/>
                <a:sym typeface="Times New Roman"/>
              </a:rPr>
              <a:t>Software components</a:t>
            </a:r>
            <a:endParaRPr/>
          </a:p>
          <a:p>
            <a:pPr indent="-342900" lvl="0" marL="342900" marR="0" rtl="0" algn="l">
              <a:lnSpc>
                <a:spcPct val="150000"/>
              </a:lnSpc>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Arduino IDE</a:t>
            </a:r>
            <a:endParaRPr/>
          </a:p>
          <a:p>
            <a:pPr indent="-342900" lvl="0" marL="342900" marR="0" rtl="0" algn="l">
              <a:lnSpc>
                <a:spcPct val="150000"/>
              </a:lnSpc>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ThingSpeak</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15"/>
          <p:cNvPicPr preferRelativeResize="0"/>
          <p:nvPr/>
        </p:nvPicPr>
        <p:blipFill rotWithShape="1">
          <a:blip r:embed="rId3">
            <a:alphaModFix/>
          </a:blip>
          <a:srcRect b="0" l="0" r="0" t="0"/>
          <a:stretch/>
        </p:blipFill>
        <p:spPr>
          <a:xfrm>
            <a:off x="1281111" y="1655619"/>
            <a:ext cx="2619375" cy="1743075"/>
          </a:xfrm>
          <a:prstGeom prst="rect">
            <a:avLst/>
          </a:prstGeom>
          <a:noFill/>
          <a:ln>
            <a:noFill/>
          </a:ln>
        </p:spPr>
      </p:pic>
      <p:sp>
        <p:nvSpPr>
          <p:cNvPr id="203" name="Google Shape;203;p15"/>
          <p:cNvSpPr txBox="1"/>
          <p:nvPr/>
        </p:nvSpPr>
        <p:spPr>
          <a:xfrm>
            <a:off x="4328160" y="1776864"/>
            <a:ext cx="7375208"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NodeMCU is an open source platform based on ESP8266 which can connect objects and let data transfer using the Wi-Fi protocol. In addition, by providing some of the most important features of microcontrollers such as GPIO, PWM, ADC, and etc, it can solve many of the project's needs alone.</a:t>
            </a:r>
            <a:endParaRPr sz="1800">
              <a:solidFill>
                <a:schemeClr val="dk1"/>
              </a:solidFill>
              <a:latin typeface="Calibri"/>
              <a:ea typeface="Calibri"/>
              <a:cs typeface="Calibri"/>
              <a:sym typeface="Calibri"/>
            </a:endParaRPr>
          </a:p>
        </p:txBody>
      </p:sp>
      <p:pic>
        <p:nvPicPr>
          <p:cNvPr id="204" name="Google Shape;204;p15"/>
          <p:cNvPicPr preferRelativeResize="0"/>
          <p:nvPr/>
        </p:nvPicPr>
        <p:blipFill rotWithShape="1">
          <a:blip r:embed="rId4">
            <a:alphaModFix/>
          </a:blip>
          <a:srcRect b="0" l="0" r="0" t="0"/>
          <a:stretch/>
        </p:blipFill>
        <p:spPr>
          <a:xfrm>
            <a:off x="1371598" y="3726309"/>
            <a:ext cx="2438400" cy="2362835"/>
          </a:xfrm>
          <a:prstGeom prst="rect">
            <a:avLst/>
          </a:prstGeom>
          <a:noFill/>
          <a:ln>
            <a:noFill/>
          </a:ln>
        </p:spPr>
      </p:pic>
      <p:sp>
        <p:nvSpPr>
          <p:cNvPr id="205" name="Google Shape;205;p15"/>
          <p:cNvSpPr txBox="1"/>
          <p:nvPr/>
        </p:nvSpPr>
        <p:spPr>
          <a:xfrm>
            <a:off x="4327211" y="4169062"/>
            <a:ext cx="6483031"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a:solidFill>
                  <a:srgbClr val="202124"/>
                </a:solidFill>
                <a:latin typeface="arial"/>
                <a:ea typeface="arial"/>
                <a:cs typeface="arial"/>
                <a:sym typeface="arial"/>
              </a:rPr>
              <a:t>Nova Fitness SDS011 is </a:t>
            </a:r>
            <a:r>
              <a:rPr i="0" lang="en-US" sz="1800">
                <a:solidFill>
                  <a:srgbClr val="202124"/>
                </a:solidFill>
                <a:latin typeface="arial"/>
                <a:ea typeface="arial"/>
                <a:cs typeface="arial"/>
                <a:sym typeface="arial"/>
              </a:rPr>
              <a:t>a professional laser dust sensor</a:t>
            </a:r>
            <a:r>
              <a:rPr b="0" i="0" lang="en-US" sz="1800">
                <a:solidFill>
                  <a:srgbClr val="202124"/>
                </a:solidFill>
                <a:latin typeface="arial"/>
                <a:ea typeface="arial"/>
                <a:cs typeface="arial"/>
                <a:sym typeface="arial"/>
              </a:rPr>
              <a:t>. Fan mounted on sensor automatically sucks air. Sensor uses laser light scattering principle to measure value of dust particles suspended in the air. Sensor provides high precision and reliable readings of PM2. 5 and PM10 values.</a:t>
            </a:r>
            <a:endParaRPr sz="1800">
              <a:solidFill>
                <a:schemeClr val="dk1"/>
              </a:solidFill>
              <a:latin typeface="Calibri"/>
              <a:ea typeface="Calibri"/>
              <a:cs typeface="Calibri"/>
              <a:sym typeface="Calibri"/>
            </a:endParaRPr>
          </a:p>
        </p:txBody>
      </p:sp>
      <p:sp>
        <p:nvSpPr>
          <p:cNvPr id="206" name="Google Shape;206;p15"/>
          <p:cNvSpPr txBox="1"/>
          <p:nvPr/>
        </p:nvSpPr>
        <p:spPr>
          <a:xfrm flipH="1">
            <a:off x="944880" y="1077079"/>
            <a:ext cx="4541520" cy="52322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800"/>
              <a:buFont typeface="Noto Sans Symbols"/>
              <a:buChar char="⮚"/>
            </a:pPr>
            <a:r>
              <a:rPr lang="en-US" sz="2800">
                <a:solidFill>
                  <a:schemeClr val="dk1"/>
                </a:solidFill>
                <a:latin typeface="Times New Roman"/>
                <a:ea typeface="Times New Roman"/>
                <a:cs typeface="Times New Roman"/>
                <a:sym typeface="Times New Roman"/>
              </a:rPr>
              <a:t>Node 8266MCU-ESP</a:t>
            </a:r>
            <a:endParaRPr/>
          </a:p>
        </p:txBody>
      </p:sp>
      <p:sp>
        <p:nvSpPr>
          <p:cNvPr id="207" name="Google Shape;207;p15"/>
          <p:cNvSpPr txBox="1"/>
          <p:nvPr/>
        </p:nvSpPr>
        <p:spPr>
          <a:xfrm>
            <a:off x="944880" y="3464699"/>
            <a:ext cx="9620568" cy="52322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800"/>
              <a:buFont typeface="Noto Sans Symbols"/>
              <a:buChar char="⮚"/>
            </a:pPr>
            <a:r>
              <a:rPr lang="en-US" sz="2800">
                <a:solidFill>
                  <a:schemeClr val="dk1"/>
                </a:solidFill>
                <a:latin typeface="Times New Roman"/>
                <a:ea typeface="Times New Roman"/>
                <a:cs typeface="Times New Roman"/>
                <a:sym typeface="Times New Roman"/>
              </a:rPr>
              <a:t>Particular matter sensor-SDS011</a:t>
            </a:r>
            <a:endParaRPr/>
          </a:p>
        </p:txBody>
      </p:sp>
      <p:sp>
        <p:nvSpPr>
          <p:cNvPr id="208" name="Google Shape;208;p15"/>
          <p:cNvSpPr txBox="1"/>
          <p:nvPr/>
        </p:nvSpPr>
        <p:spPr>
          <a:xfrm>
            <a:off x="944880" y="345440"/>
            <a:ext cx="5151121"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Hardware</a:t>
            </a:r>
            <a:r>
              <a:rPr b="1" lang="en-US" sz="3200">
                <a:solidFill>
                  <a:schemeClr val="dk1"/>
                </a:solidFill>
                <a:latin typeface="Times New Roman"/>
                <a:ea typeface="Times New Roman"/>
                <a:cs typeface="Times New Roman"/>
                <a:sym typeface="Times New Roman"/>
              </a:rPr>
              <a:t> Components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16"/>
          <p:cNvPicPr preferRelativeResize="0"/>
          <p:nvPr/>
        </p:nvPicPr>
        <p:blipFill rotWithShape="1">
          <a:blip r:embed="rId3">
            <a:alphaModFix/>
          </a:blip>
          <a:srcRect b="0" l="0" r="0" t="0"/>
          <a:stretch/>
        </p:blipFill>
        <p:spPr>
          <a:xfrm>
            <a:off x="1158874" y="1376553"/>
            <a:ext cx="2200275" cy="1400175"/>
          </a:xfrm>
          <a:prstGeom prst="rect">
            <a:avLst/>
          </a:prstGeom>
          <a:noFill/>
          <a:ln>
            <a:noFill/>
          </a:ln>
        </p:spPr>
      </p:pic>
      <p:sp>
        <p:nvSpPr>
          <p:cNvPr id="214" name="Google Shape;214;p16"/>
          <p:cNvSpPr txBox="1"/>
          <p:nvPr/>
        </p:nvSpPr>
        <p:spPr>
          <a:xfrm>
            <a:off x="3764282" y="1556232"/>
            <a:ext cx="7601586"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a:solidFill>
                  <a:srgbClr val="202124"/>
                </a:solidFill>
                <a:latin typeface="Times New Roman"/>
                <a:ea typeface="Times New Roman"/>
                <a:cs typeface="Times New Roman"/>
                <a:sym typeface="Times New Roman"/>
              </a:rPr>
              <a:t>GPS modules </a:t>
            </a:r>
            <a:r>
              <a:rPr i="0" lang="en-US" sz="1800">
                <a:solidFill>
                  <a:srgbClr val="202124"/>
                </a:solidFill>
                <a:latin typeface="Times New Roman"/>
                <a:ea typeface="Times New Roman"/>
                <a:cs typeface="Times New Roman"/>
                <a:sym typeface="Times New Roman"/>
              </a:rPr>
              <a:t>contain tiny processors and antennas that directly receive data sent by satellites through dedicated RF frequencies</a:t>
            </a:r>
            <a:r>
              <a:rPr b="0" i="0" lang="en-US" sz="1800">
                <a:solidFill>
                  <a:srgbClr val="202124"/>
                </a:solidFill>
                <a:latin typeface="Times New Roman"/>
                <a:ea typeface="Times New Roman"/>
                <a:cs typeface="Times New Roman"/>
                <a:sym typeface="Times New Roman"/>
              </a:rPr>
              <a:t>. From there, it'll receive timestamp from each visible satellites, along with other pieces of data.</a:t>
            </a:r>
            <a:endParaRPr sz="1800">
              <a:solidFill>
                <a:schemeClr val="dk1"/>
              </a:solidFill>
              <a:latin typeface="Times New Roman"/>
              <a:ea typeface="Times New Roman"/>
              <a:cs typeface="Times New Roman"/>
              <a:sym typeface="Times New Roman"/>
            </a:endParaRPr>
          </a:p>
        </p:txBody>
      </p:sp>
      <p:pic>
        <p:nvPicPr>
          <p:cNvPr id="215" name="Google Shape;215;p16"/>
          <p:cNvPicPr preferRelativeResize="0"/>
          <p:nvPr/>
        </p:nvPicPr>
        <p:blipFill rotWithShape="1">
          <a:blip r:embed="rId4">
            <a:alphaModFix/>
          </a:blip>
          <a:srcRect b="0" l="0" r="0" t="0"/>
          <a:stretch/>
        </p:blipFill>
        <p:spPr>
          <a:xfrm>
            <a:off x="1430918" y="3227988"/>
            <a:ext cx="1123950" cy="1123950"/>
          </a:xfrm>
          <a:prstGeom prst="rect">
            <a:avLst/>
          </a:prstGeom>
          <a:noFill/>
          <a:ln>
            <a:noFill/>
          </a:ln>
        </p:spPr>
      </p:pic>
      <p:sp>
        <p:nvSpPr>
          <p:cNvPr id="216" name="Google Shape;216;p16"/>
          <p:cNvSpPr txBox="1"/>
          <p:nvPr/>
        </p:nvSpPr>
        <p:spPr>
          <a:xfrm>
            <a:off x="3764280" y="3261044"/>
            <a:ext cx="7601587"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a:solidFill>
                  <a:srgbClr val="202124"/>
                </a:solidFill>
                <a:latin typeface="Times New Roman"/>
                <a:ea typeface="Times New Roman"/>
                <a:cs typeface="Times New Roman"/>
                <a:sym typeface="Times New Roman"/>
              </a:rPr>
              <a:t>A GSM modem or GSM module is</a:t>
            </a:r>
            <a:r>
              <a:rPr i="0" lang="en-US" sz="1800">
                <a:solidFill>
                  <a:srgbClr val="202124"/>
                </a:solidFill>
                <a:latin typeface="Times New Roman"/>
                <a:ea typeface="Times New Roman"/>
                <a:cs typeface="Times New Roman"/>
                <a:sym typeface="Times New Roman"/>
              </a:rPr>
              <a:t> a device that uses GSM mobile telephone technology to provide a wireless data link to a network</a:t>
            </a:r>
            <a:r>
              <a:rPr b="0" i="0" lang="en-US" sz="1800">
                <a:solidFill>
                  <a:srgbClr val="202124"/>
                </a:solidFill>
                <a:latin typeface="Times New Roman"/>
                <a:ea typeface="Times New Roman"/>
                <a:cs typeface="Times New Roman"/>
                <a:sym typeface="Times New Roman"/>
              </a:rPr>
              <a:t>. GSM modems are used in mobile telephones and other equipment that communicates with mobile telephone networks. They use SIMs to identify their device to the network.</a:t>
            </a:r>
            <a:endParaRPr sz="1800">
              <a:solidFill>
                <a:schemeClr val="dk1"/>
              </a:solidFill>
              <a:latin typeface="Times New Roman"/>
              <a:ea typeface="Times New Roman"/>
              <a:cs typeface="Times New Roman"/>
              <a:sym typeface="Times New Roman"/>
            </a:endParaRPr>
          </a:p>
        </p:txBody>
      </p:sp>
      <p:sp>
        <p:nvSpPr>
          <p:cNvPr id="217" name="Google Shape;217;p16"/>
          <p:cNvSpPr txBox="1"/>
          <p:nvPr/>
        </p:nvSpPr>
        <p:spPr>
          <a:xfrm>
            <a:off x="3850640" y="4754528"/>
            <a:ext cx="7601587"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a:solidFill>
                  <a:srgbClr val="202124"/>
                </a:solidFill>
                <a:latin typeface="Times New Roman"/>
                <a:ea typeface="Times New Roman"/>
                <a:cs typeface="Times New Roman"/>
                <a:sym typeface="Times New Roman"/>
              </a:rPr>
              <a:t>The DHT-11 Digital Temperature And Humidity Sensor is </a:t>
            </a:r>
            <a:r>
              <a:rPr i="0" lang="en-US" sz="1800">
                <a:solidFill>
                  <a:srgbClr val="202124"/>
                </a:solidFill>
                <a:latin typeface="Times New Roman"/>
                <a:ea typeface="Times New Roman"/>
                <a:cs typeface="Times New Roman"/>
                <a:sym typeface="Times New Roman"/>
              </a:rPr>
              <a:t>a</a:t>
            </a:r>
            <a:r>
              <a:rPr b="1" i="0" lang="en-US" sz="1800">
                <a:solidFill>
                  <a:srgbClr val="202124"/>
                </a:solidFill>
                <a:latin typeface="Times New Roman"/>
                <a:ea typeface="Times New Roman"/>
                <a:cs typeface="Times New Roman"/>
                <a:sym typeface="Times New Roman"/>
              </a:rPr>
              <a:t> </a:t>
            </a:r>
            <a:r>
              <a:rPr i="0" lang="en-US" sz="1800">
                <a:solidFill>
                  <a:srgbClr val="202124"/>
                </a:solidFill>
                <a:latin typeface="Times New Roman"/>
                <a:ea typeface="Times New Roman"/>
                <a:cs typeface="Times New Roman"/>
                <a:sym typeface="Times New Roman"/>
              </a:rPr>
              <a:t>basic, ultra low-cost digital temperature and humidity sensor</a:t>
            </a:r>
            <a:r>
              <a:rPr b="0" i="0" lang="en-US" sz="1800">
                <a:solidFill>
                  <a:srgbClr val="202124"/>
                </a:solidFill>
                <a:latin typeface="Times New Roman"/>
                <a:ea typeface="Times New Roman"/>
                <a:cs typeface="Times New Roman"/>
                <a:sym typeface="Times New Roman"/>
              </a:rPr>
              <a:t>. It uses a capacitive humidity sensor and a thermistor to measure the surrounding air and spits out a digital signal on the data pin (no analog input pins needed).</a:t>
            </a:r>
            <a:endParaRPr sz="1800">
              <a:solidFill>
                <a:schemeClr val="dk1"/>
              </a:solidFill>
              <a:latin typeface="Times New Roman"/>
              <a:ea typeface="Times New Roman"/>
              <a:cs typeface="Times New Roman"/>
              <a:sym typeface="Times New Roman"/>
            </a:endParaRPr>
          </a:p>
        </p:txBody>
      </p:sp>
      <p:sp>
        <p:nvSpPr>
          <p:cNvPr id="218" name="Google Shape;218;p16"/>
          <p:cNvSpPr txBox="1"/>
          <p:nvPr/>
        </p:nvSpPr>
        <p:spPr>
          <a:xfrm>
            <a:off x="987743" y="1032749"/>
            <a:ext cx="5933440" cy="46166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GPS module-U-BLOX NEO-6M-0-001</a:t>
            </a:r>
            <a:endParaRPr/>
          </a:p>
        </p:txBody>
      </p:sp>
      <p:sp>
        <p:nvSpPr>
          <p:cNvPr id="219" name="Google Shape;219;p16"/>
          <p:cNvSpPr txBox="1"/>
          <p:nvPr/>
        </p:nvSpPr>
        <p:spPr>
          <a:xfrm flipH="1">
            <a:off x="1158874" y="4350023"/>
            <a:ext cx="2875282" cy="46166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DHT-11</a:t>
            </a:r>
            <a:endParaRPr/>
          </a:p>
        </p:txBody>
      </p:sp>
      <p:sp>
        <p:nvSpPr>
          <p:cNvPr id="220" name="Google Shape;220;p16"/>
          <p:cNvSpPr txBox="1"/>
          <p:nvPr/>
        </p:nvSpPr>
        <p:spPr>
          <a:xfrm>
            <a:off x="1097914" y="2809727"/>
            <a:ext cx="4023360" cy="46166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GSM module</a:t>
            </a:r>
            <a:endParaRPr/>
          </a:p>
        </p:txBody>
      </p:sp>
      <p:pic>
        <p:nvPicPr>
          <p:cNvPr id="221" name="Google Shape;221;p16"/>
          <p:cNvPicPr preferRelativeResize="0"/>
          <p:nvPr/>
        </p:nvPicPr>
        <p:blipFill rotWithShape="1">
          <a:blip r:embed="rId5">
            <a:alphaModFix/>
          </a:blip>
          <a:srcRect b="0" l="0" r="0" t="0"/>
          <a:stretch/>
        </p:blipFill>
        <p:spPr>
          <a:xfrm>
            <a:off x="1168342" y="4816817"/>
            <a:ext cx="1428173" cy="1428173"/>
          </a:xfrm>
          <a:prstGeom prst="rect">
            <a:avLst/>
          </a:prstGeom>
          <a:noFill/>
          <a:ln>
            <a:noFill/>
          </a:ln>
        </p:spPr>
      </p:pic>
      <p:sp>
        <p:nvSpPr>
          <p:cNvPr id="222" name="Google Shape;222;p16"/>
          <p:cNvSpPr txBox="1"/>
          <p:nvPr/>
        </p:nvSpPr>
        <p:spPr>
          <a:xfrm>
            <a:off x="987743" y="327489"/>
            <a:ext cx="499808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Hardware components</a:t>
            </a:r>
            <a:endParaRPr sz="3600">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7"/>
          <p:cNvSpPr txBox="1"/>
          <p:nvPr/>
        </p:nvSpPr>
        <p:spPr>
          <a:xfrm>
            <a:off x="5567680" y="2367280"/>
            <a:ext cx="5415280" cy="14427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8" name="Google Shape;228;p17"/>
          <p:cNvSpPr txBox="1"/>
          <p:nvPr/>
        </p:nvSpPr>
        <p:spPr>
          <a:xfrm>
            <a:off x="3749040" y="1188720"/>
            <a:ext cx="7233920" cy="16312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000">
                <a:solidFill>
                  <a:srgbClr val="202124"/>
                </a:solidFill>
                <a:latin typeface="Times New Roman"/>
                <a:ea typeface="Times New Roman"/>
                <a:cs typeface="Times New Roman"/>
                <a:sym typeface="Times New Roman"/>
              </a:rPr>
              <a:t>The Arduino Integrated Development Environment - or Arduino Software (IDE) -</a:t>
            </a:r>
            <a:r>
              <a:rPr i="0" lang="en-US" sz="2000">
                <a:solidFill>
                  <a:srgbClr val="202124"/>
                </a:solidFill>
                <a:latin typeface="Times New Roman"/>
                <a:ea typeface="Times New Roman"/>
                <a:cs typeface="Times New Roman"/>
                <a:sym typeface="Times New Roman"/>
              </a:rPr>
              <a:t> contains a text editor for writing code, a message area, a text console, a toolbar with buttons for common functions and a series of menus.</a:t>
            </a:r>
            <a:r>
              <a:rPr b="0" i="0" lang="en-US" sz="2000">
                <a:solidFill>
                  <a:srgbClr val="202124"/>
                </a:solidFill>
                <a:latin typeface="Times New Roman"/>
                <a:ea typeface="Times New Roman"/>
                <a:cs typeface="Times New Roman"/>
                <a:sym typeface="Times New Roman"/>
              </a:rPr>
              <a:t> It connects to the Arduino hardware to upload programs and communicate with them.</a:t>
            </a:r>
            <a:endParaRPr sz="2000">
              <a:solidFill>
                <a:schemeClr val="dk1"/>
              </a:solidFill>
              <a:latin typeface="Times New Roman"/>
              <a:ea typeface="Times New Roman"/>
              <a:cs typeface="Times New Roman"/>
              <a:sym typeface="Times New Roman"/>
            </a:endParaRPr>
          </a:p>
        </p:txBody>
      </p:sp>
      <p:sp>
        <p:nvSpPr>
          <p:cNvPr id="229" name="Google Shape;229;p17"/>
          <p:cNvSpPr txBox="1"/>
          <p:nvPr/>
        </p:nvSpPr>
        <p:spPr>
          <a:xfrm>
            <a:off x="3749040" y="3914955"/>
            <a:ext cx="7315200"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000">
                <a:solidFill>
                  <a:srgbClr val="202124"/>
                </a:solidFill>
                <a:latin typeface="Times New Roman"/>
                <a:ea typeface="Times New Roman"/>
                <a:cs typeface="Times New Roman"/>
                <a:sym typeface="Times New Roman"/>
              </a:rPr>
              <a:t>ThingSpeak™ is </a:t>
            </a:r>
            <a:r>
              <a:rPr i="0" lang="en-US" sz="2000">
                <a:solidFill>
                  <a:srgbClr val="202124"/>
                </a:solidFill>
                <a:latin typeface="Times New Roman"/>
                <a:ea typeface="Times New Roman"/>
                <a:cs typeface="Times New Roman"/>
                <a:sym typeface="Times New Roman"/>
              </a:rPr>
              <a:t>an IoT analytics platform service that allows you to aggregate, visualize and analyze live data streams in the cloud</a:t>
            </a:r>
            <a:r>
              <a:rPr b="0" i="0" lang="en-US" sz="2000">
                <a:solidFill>
                  <a:srgbClr val="202124"/>
                </a:solidFill>
                <a:latin typeface="Times New Roman"/>
                <a:ea typeface="Times New Roman"/>
                <a:cs typeface="Times New Roman"/>
                <a:sym typeface="Times New Roman"/>
              </a:rPr>
              <a:t>. ThingSpeak provides instant visualizations of data posted by your devices to ThingSpeak</a:t>
            </a:r>
            <a:r>
              <a:rPr b="0" i="0" lang="en-US" sz="1800">
                <a:solidFill>
                  <a:srgbClr val="202124"/>
                </a:solidFill>
                <a:latin typeface="Times New Roman"/>
                <a:ea typeface="Times New Roman"/>
                <a:cs typeface="Times New Roman"/>
                <a:sym typeface="Times New Roman"/>
              </a:rPr>
              <a:t>.</a:t>
            </a:r>
            <a:endParaRPr sz="1800">
              <a:solidFill>
                <a:schemeClr val="dk1"/>
              </a:solidFill>
              <a:latin typeface="Times New Roman"/>
              <a:ea typeface="Times New Roman"/>
              <a:cs typeface="Times New Roman"/>
              <a:sym typeface="Times New Roman"/>
            </a:endParaRPr>
          </a:p>
        </p:txBody>
      </p:sp>
      <p:sp>
        <p:nvSpPr>
          <p:cNvPr id="230" name="Google Shape;230;p17"/>
          <p:cNvSpPr txBox="1"/>
          <p:nvPr/>
        </p:nvSpPr>
        <p:spPr>
          <a:xfrm>
            <a:off x="1056640" y="1493520"/>
            <a:ext cx="3556000" cy="52322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800"/>
              <a:buFont typeface="Noto Sans Symbols"/>
              <a:buChar char="⮚"/>
            </a:pPr>
            <a:r>
              <a:rPr lang="en-US" sz="2800">
                <a:solidFill>
                  <a:schemeClr val="dk1"/>
                </a:solidFill>
                <a:latin typeface="Times New Roman"/>
                <a:ea typeface="Times New Roman"/>
                <a:cs typeface="Times New Roman"/>
                <a:sym typeface="Times New Roman"/>
              </a:rPr>
              <a:t>Arduino IDE - </a:t>
            </a:r>
            <a:endParaRPr/>
          </a:p>
        </p:txBody>
      </p:sp>
      <p:sp>
        <p:nvSpPr>
          <p:cNvPr id="231" name="Google Shape;231;p17"/>
          <p:cNvSpPr txBox="1"/>
          <p:nvPr/>
        </p:nvSpPr>
        <p:spPr>
          <a:xfrm>
            <a:off x="1127760" y="3965416"/>
            <a:ext cx="2753360" cy="52322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800"/>
              <a:buFont typeface="Noto Sans Symbols"/>
              <a:buChar char="⮚"/>
            </a:pPr>
            <a:r>
              <a:rPr lang="en-US" sz="2800">
                <a:solidFill>
                  <a:schemeClr val="dk1"/>
                </a:solidFill>
                <a:latin typeface="Times New Roman"/>
                <a:ea typeface="Times New Roman"/>
                <a:cs typeface="Times New Roman"/>
                <a:sym typeface="Times New Roman"/>
              </a:rPr>
              <a:t>ThingSpeak -</a:t>
            </a:r>
            <a:endParaRPr/>
          </a:p>
        </p:txBody>
      </p:sp>
      <p:sp>
        <p:nvSpPr>
          <p:cNvPr id="232" name="Google Shape;232;p17"/>
          <p:cNvSpPr txBox="1"/>
          <p:nvPr/>
        </p:nvSpPr>
        <p:spPr>
          <a:xfrm>
            <a:off x="1056641" y="325120"/>
            <a:ext cx="493776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Software Components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8"/>
          <p:cNvSpPr txBox="1"/>
          <p:nvPr/>
        </p:nvSpPr>
        <p:spPr>
          <a:xfrm>
            <a:off x="824753" y="376517"/>
            <a:ext cx="5540189" cy="67710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800">
                <a:solidFill>
                  <a:schemeClr val="dk1"/>
                </a:solidFill>
                <a:latin typeface="Times New Roman"/>
                <a:ea typeface="Times New Roman"/>
                <a:cs typeface="Times New Roman"/>
                <a:sym typeface="Times New Roman"/>
              </a:rPr>
              <a:t>Working Principle</a:t>
            </a:r>
            <a:endParaRPr/>
          </a:p>
        </p:txBody>
      </p:sp>
      <p:pic>
        <p:nvPicPr>
          <p:cNvPr id="238" name="Google Shape;238;p18"/>
          <p:cNvPicPr preferRelativeResize="0"/>
          <p:nvPr/>
        </p:nvPicPr>
        <p:blipFill rotWithShape="1">
          <a:blip r:embed="rId3">
            <a:alphaModFix/>
          </a:blip>
          <a:srcRect b="0" l="0" r="0" t="0"/>
          <a:stretch/>
        </p:blipFill>
        <p:spPr>
          <a:xfrm>
            <a:off x="2672080" y="1669278"/>
            <a:ext cx="6350000" cy="4579121"/>
          </a:xfrm>
          <a:prstGeom prst="rect">
            <a:avLst/>
          </a:prstGeom>
          <a:noFill/>
          <a:ln>
            <a:noFill/>
          </a:ln>
        </p:spPr>
      </p:pic>
      <p:sp>
        <p:nvSpPr>
          <p:cNvPr id="239" name="Google Shape;239;p18"/>
          <p:cNvSpPr txBox="1"/>
          <p:nvPr/>
        </p:nvSpPr>
        <p:spPr>
          <a:xfrm>
            <a:off x="904240" y="1269168"/>
            <a:ext cx="911352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Block diagram of Mobile Air Pollution Monitoring and Bus Tracking System</a:t>
            </a:r>
            <a:endParaRPr b="1" sz="2000">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19"/>
          <p:cNvPicPr preferRelativeResize="0"/>
          <p:nvPr/>
        </p:nvPicPr>
        <p:blipFill rotWithShape="1">
          <a:blip r:embed="rId3">
            <a:alphaModFix/>
          </a:blip>
          <a:srcRect b="12741" l="29916" r="27916" t="31112"/>
          <a:stretch/>
        </p:blipFill>
        <p:spPr>
          <a:xfrm>
            <a:off x="3071906" y="2301536"/>
            <a:ext cx="5405120" cy="3738285"/>
          </a:xfrm>
          <a:prstGeom prst="rect">
            <a:avLst/>
          </a:prstGeom>
          <a:noFill/>
          <a:ln>
            <a:noFill/>
          </a:ln>
        </p:spPr>
      </p:pic>
      <p:sp>
        <p:nvSpPr>
          <p:cNvPr id="245" name="Google Shape;245;p19"/>
          <p:cNvSpPr txBox="1"/>
          <p:nvPr/>
        </p:nvSpPr>
        <p:spPr>
          <a:xfrm>
            <a:off x="944880" y="365760"/>
            <a:ext cx="569976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Results and Discussions</a:t>
            </a:r>
            <a:endParaRPr b="1" sz="3600">
              <a:solidFill>
                <a:schemeClr val="dk1"/>
              </a:solidFill>
              <a:latin typeface="Times New Roman"/>
              <a:ea typeface="Times New Roman"/>
              <a:cs typeface="Times New Roman"/>
              <a:sym typeface="Times New Roman"/>
            </a:endParaRPr>
          </a:p>
        </p:txBody>
      </p:sp>
      <p:sp>
        <p:nvSpPr>
          <p:cNvPr id="246" name="Google Shape;246;p19"/>
          <p:cNvSpPr txBox="1"/>
          <p:nvPr/>
        </p:nvSpPr>
        <p:spPr>
          <a:xfrm>
            <a:off x="1056640" y="1447780"/>
            <a:ext cx="10403840"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After the completion of the project kit assembling and all the connections made, the results of how each sensor is working and uploading the data to the cloud server are as followed below</a:t>
            </a:r>
            <a:endParaRPr sz="2000">
              <a:solidFill>
                <a:schemeClr val="dk1"/>
              </a:solidFill>
              <a:latin typeface="Times New Roman"/>
              <a:ea typeface="Times New Roman"/>
              <a:cs typeface="Times New Roman"/>
              <a:sym typeface="Times New Roman"/>
            </a:endParaRPr>
          </a:p>
        </p:txBody>
      </p:sp>
      <p:sp>
        <p:nvSpPr>
          <p:cNvPr id="247" name="Google Shape;247;p19"/>
          <p:cNvSpPr txBox="1"/>
          <p:nvPr/>
        </p:nvSpPr>
        <p:spPr>
          <a:xfrm>
            <a:off x="944880" y="924560"/>
            <a:ext cx="524256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Circuit Connections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2"/>
          <p:cNvSpPr txBox="1"/>
          <p:nvPr/>
        </p:nvSpPr>
        <p:spPr>
          <a:xfrm>
            <a:off x="1041587" y="517324"/>
            <a:ext cx="609452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CONTENTS</a:t>
            </a:r>
            <a:endParaRPr sz="3200">
              <a:solidFill>
                <a:schemeClr val="dk1"/>
              </a:solidFill>
              <a:latin typeface="Times New Roman"/>
              <a:ea typeface="Times New Roman"/>
              <a:cs typeface="Times New Roman"/>
              <a:sym typeface="Times New Roman"/>
            </a:endParaRPr>
          </a:p>
        </p:txBody>
      </p:sp>
      <p:sp>
        <p:nvSpPr>
          <p:cNvPr id="93" name="Google Shape;93;p2"/>
          <p:cNvSpPr txBox="1"/>
          <p:nvPr/>
        </p:nvSpPr>
        <p:spPr>
          <a:xfrm>
            <a:off x="1270001" y="1310639"/>
            <a:ext cx="3779520" cy="3903954"/>
          </a:xfrm>
          <a:prstGeom prst="rect">
            <a:avLst/>
          </a:prstGeom>
          <a:noFill/>
          <a:ln>
            <a:noFill/>
          </a:ln>
        </p:spPr>
        <p:txBody>
          <a:bodyPr anchorCtr="0" anchor="t" bIns="45700" lIns="91425" spcFirstLastPara="1" rIns="91425" wrap="square" tIns="45700">
            <a:spAutoFit/>
          </a:bodyPr>
          <a:lstStyle/>
          <a:p>
            <a:pPr indent="-457200" lvl="0" marL="457200" marR="0" rtl="0" algn="l">
              <a:lnSpc>
                <a:spcPct val="150000"/>
              </a:lnSpc>
              <a:spcBef>
                <a:spcPts val="0"/>
              </a:spcBef>
              <a:spcAft>
                <a:spcPts val="0"/>
              </a:spcAft>
              <a:buClr>
                <a:schemeClr val="dk1"/>
              </a:buClr>
              <a:buSzPts val="2400"/>
              <a:buFont typeface="Calibri"/>
              <a:buAutoNum type="arabicPeriod"/>
            </a:pPr>
            <a:r>
              <a:rPr lang="en-US" sz="2400">
                <a:solidFill>
                  <a:schemeClr val="dk1"/>
                </a:solidFill>
                <a:latin typeface="Times New Roman"/>
                <a:ea typeface="Times New Roman"/>
                <a:cs typeface="Times New Roman"/>
                <a:sym typeface="Times New Roman"/>
              </a:rPr>
              <a:t>Introduction</a:t>
            </a:r>
            <a:endParaRPr/>
          </a:p>
          <a:p>
            <a:pPr indent="-457200" lvl="0" marL="457200" marR="0" rtl="0" algn="l">
              <a:lnSpc>
                <a:spcPct val="150000"/>
              </a:lnSpc>
              <a:spcBef>
                <a:spcPts val="0"/>
              </a:spcBef>
              <a:spcAft>
                <a:spcPts val="0"/>
              </a:spcAft>
              <a:buClr>
                <a:schemeClr val="dk1"/>
              </a:buClr>
              <a:buSzPts val="2400"/>
              <a:buFont typeface="Calibri"/>
              <a:buAutoNum type="arabicPeriod"/>
            </a:pPr>
            <a:r>
              <a:rPr lang="en-US" sz="2400">
                <a:solidFill>
                  <a:schemeClr val="dk1"/>
                </a:solidFill>
                <a:latin typeface="Times New Roman"/>
                <a:ea typeface="Times New Roman"/>
                <a:cs typeface="Times New Roman"/>
                <a:sym typeface="Times New Roman"/>
              </a:rPr>
              <a:t>Literature Study </a:t>
            </a:r>
            <a:endParaRPr/>
          </a:p>
          <a:p>
            <a:pPr indent="-457200" lvl="0" marL="457200" marR="0" rtl="0" algn="l">
              <a:lnSpc>
                <a:spcPct val="150000"/>
              </a:lnSpc>
              <a:spcBef>
                <a:spcPts val="0"/>
              </a:spcBef>
              <a:spcAft>
                <a:spcPts val="0"/>
              </a:spcAft>
              <a:buClr>
                <a:schemeClr val="dk1"/>
              </a:buClr>
              <a:buSzPts val="2400"/>
              <a:buFont typeface="Calibri"/>
              <a:buAutoNum type="arabicPeriod"/>
            </a:pPr>
            <a:r>
              <a:rPr lang="en-US" sz="2400">
                <a:solidFill>
                  <a:schemeClr val="dk1"/>
                </a:solidFill>
                <a:latin typeface="Times New Roman"/>
                <a:ea typeface="Times New Roman"/>
                <a:cs typeface="Times New Roman"/>
                <a:sym typeface="Times New Roman"/>
              </a:rPr>
              <a:t>Problem Statement  </a:t>
            </a:r>
            <a:endParaRPr/>
          </a:p>
          <a:p>
            <a:pPr indent="-457200" lvl="0" marL="457200" marR="0" rtl="0" algn="l">
              <a:lnSpc>
                <a:spcPct val="150000"/>
              </a:lnSpc>
              <a:spcBef>
                <a:spcPts val="0"/>
              </a:spcBef>
              <a:spcAft>
                <a:spcPts val="0"/>
              </a:spcAft>
              <a:buClr>
                <a:schemeClr val="dk1"/>
              </a:buClr>
              <a:buSzPts val="2400"/>
              <a:buFont typeface="Calibri"/>
              <a:buAutoNum type="arabicPeriod"/>
            </a:pPr>
            <a:r>
              <a:rPr lang="en-US" sz="2400">
                <a:solidFill>
                  <a:schemeClr val="dk1"/>
                </a:solidFill>
                <a:latin typeface="Times New Roman"/>
                <a:ea typeface="Times New Roman"/>
                <a:cs typeface="Times New Roman"/>
                <a:sym typeface="Times New Roman"/>
              </a:rPr>
              <a:t>Problem Scoping</a:t>
            </a:r>
            <a:endParaRPr/>
          </a:p>
          <a:p>
            <a:pPr indent="-457200" lvl="0" marL="457200" marR="0" rtl="0" algn="l">
              <a:lnSpc>
                <a:spcPct val="150000"/>
              </a:lnSpc>
              <a:spcBef>
                <a:spcPts val="0"/>
              </a:spcBef>
              <a:spcAft>
                <a:spcPts val="0"/>
              </a:spcAft>
              <a:buClr>
                <a:schemeClr val="dk1"/>
              </a:buClr>
              <a:buSzPts val="2400"/>
              <a:buFont typeface="Calibri"/>
              <a:buAutoNum type="arabicPeriod"/>
            </a:pPr>
            <a:r>
              <a:rPr lang="en-US" sz="2400">
                <a:solidFill>
                  <a:schemeClr val="dk1"/>
                </a:solidFill>
                <a:latin typeface="Times New Roman"/>
                <a:ea typeface="Times New Roman"/>
                <a:cs typeface="Times New Roman"/>
                <a:sym typeface="Times New Roman"/>
              </a:rPr>
              <a:t>Aim/Objective</a:t>
            </a:r>
            <a:endParaRPr/>
          </a:p>
          <a:p>
            <a:pPr indent="-457200" lvl="0" marL="457200" marR="0" rtl="0" algn="l">
              <a:lnSpc>
                <a:spcPct val="150000"/>
              </a:lnSpc>
              <a:spcBef>
                <a:spcPts val="0"/>
              </a:spcBef>
              <a:spcAft>
                <a:spcPts val="0"/>
              </a:spcAft>
              <a:buClr>
                <a:schemeClr val="dk1"/>
              </a:buClr>
              <a:buSzPts val="2400"/>
              <a:buFont typeface="Calibri"/>
              <a:buAutoNum type="arabicPeriod"/>
            </a:pPr>
            <a:r>
              <a:rPr lang="en-US" sz="2400">
                <a:solidFill>
                  <a:schemeClr val="dk1"/>
                </a:solidFill>
                <a:latin typeface="Times New Roman"/>
                <a:ea typeface="Times New Roman"/>
                <a:cs typeface="Times New Roman"/>
                <a:sym typeface="Times New Roman"/>
              </a:rPr>
              <a:t>Methodology  </a:t>
            </a:r>
            <a:endParaRPr/>
          </a:p>
          <a:p>
            <a:pPr indent="0" lvl="0" marL="0" marR="0" rtl="0" algn="l">
              <a:lnSpc>
                <a:spcPct val="150000"/>
              </a:lnSpc>
              <a:spcBef>
                <a:spcPts val="0"/>
              </a:spcBef>
              <a:spcAft>
                <a:spcPts val="0"/>
              </a:spcAft>
              <a:buNone/>
            </a:pPr>
            <a:r>
              <a:rPr lang="en-US" sz="2400">
                <a:solidFill>
                  <a:schemeClr val="dk1"/>
                </a:solidFill>
                <a:latin typeface="Times New Roman"/>
                <a:ea typeface="Times New Roman"/>
                <a:cs typeface="Times New Roman"/>
                <a:sym typeface="Times New Roman"/>
              </a:rPr>
              <a:t>       </a:t>
            </a:r>
            <a:endParaRPr/>
          </a:p>
        </p:txBody>
      </p:sp>
      <p:sp>
        <p:nvSpPr>
          <p:cNvPr id="94" name="Google Shape;94;p2"/>
          <p:cNvSpPr txBox="1"/>
          <p:nvPr/>
        </p:nvSpPr>
        <p:spPr>
          <a:xfrm>
            <a:off x="5679440" y="1310639"/>
            <a:ext cx="4368800" cy="3349956"/>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US" sz="2400">
                <a:solidFill>
                  <a:schemeClr val="dk1"/>
                </a:solidFill>
                <a:latin typeface="Times New Roman"/>
                <a:ea typeface="Times New Roman"/>
                <a:cs typeface="Times New Roman"/>
                <a:sym typeface="Times New Roman"/>
              </a:rPr>
              <a:t>7.Tools required</a:t>
            </a:r>
            <a:endParaRPr/>
          </a:p>
          <a:p>
            <a:pPr indent="0" lvl="0" marL="0" marR="0" rtl="0" algn="l">
              <a:lnSpc>
                <a:spcPct val="150000"/>
              </a:lnSpc>
              <a:spcBef>
                <a:spcPts val="0"/>
              </a:spcBef>
              <a:spcAft>
                <a:spcPts val="0"/>
              </a:spcAft>
              <a:buNone/>
            </a:pPr>
            <a:r>
              <a:rPr lang="en-US" sz="2400">
                <a:solidFill>
                  <a:schemeClr val="dk1"/>
                </a:solidFill>
                <a:latin typeface="Times New Roman"/>
                <a:ea typeface="Times New Roman"/>
                <a:cs typeface="Times New Roman"/>
                <a:sym typeface="Times New Roman"/>
              </a:rPr>
              <a:t>8.Working principle</a:t>
            </a:r>
            <a:endParaRPr/>
          </a:p>
          <a:p>
            <a:pPr indent="0" lvl="0" marL="0" marR="0" rtl="0" algn="l">
              <a:lnSpc>
                <a:spcPct val="150000"/>
              </a:lnSpc>
              <a:spcBef>
                <a:spcPts val="0"/>
              </a:spcBef>
              <a:spcAft>
                <a:spcPts val="0"/>
              </a:spcAft>
              <a:buNone/>
            </a:pPr>
            <a:r>
              <a:rPr lang="en-US" sz="2400">
                <a:solidFill>
                  <a:schemeClr val="dk1"/>
                </a:solidFill>
                <a:latin typeface="Times New Roman"/>
                <a:ea typeface="Times New Roman"/>
                <a:cs typeface="Times New Roman"/>
                <a:sym typeface="Times New Roman"/>
              </a:rPr>
              <a:t>9.Results and discussion</a:t>
            </a:r>
            <a:endParaRPr/>
          </a:p>
          <a:p>
            <a:pPr indent="0" lvl="0" marL="0" marR="0" rtl="0" algn="l">
              <a:lnSpc>
                <a:spcPct val="150000"/>
              </a:lnSpc>
              <a:spcBef>
                <a:spcPts val="0"/>
              </a:spcBef>
              <a:spcAft>
                <a:spcPts val="0"/>
              </a:spcAft>
              <a:buNone/>
            </a:pPr>
            <a:r>
              <a:rPr lang="en-US" sz="2400">
                <a:solidFill>
                  <a:schemeClr val="dk1"/>
                </a:solidFill>
                <a:latin typeface="Times New Roman"/>
                <a:ea typeface="Times New Roman"/>
                <a:cs typeface="Times New Roman"/>
                <a:sym typeface="Times New Roman"/>
              </a:rPr>
              <a:t>10.Conclusion</a:t>
            </a:r>
            <a:endParaRPr/>
          </a:p>
          <a:p>
            <a:pPr indent="0" lvl="0" marL="0" marR="0" rtl="0" algn="l">
              <a:lnSpc>
                <a:spcPct val="150000"/>
              </a:lnSpc>
              <a:spcBef>
                <a:spcPts val="0"/>
              </a:spcBef>
              <a:spcAft>
                <a:spcPts val="0"/>
              </a:spcAft>
              <a:buNone/>
            </a:pPr>
            <a:r>
              <a:rPr lang="en-US" sz="2400">
                <a:solidFill>
                  <a:schemeClr val="dk1"/>
                </a:solidFill>
                <a:latin typeface="Times New Roman"/>
                <a:ea typeface="Times New Roman"/>
                <a:cs typeface="Times New Roman"/>
                <a:sym typeface="Times New Roman"/>
              </a:rPr>
              <a:t>11.Future work</a:t>
            </a:r>
            <a:endParaRPr/>
          </a:p>
          <a:p>
            <a:pPr indent="0" lvl="0" marL="0" marR="0" rtl="0" algn="l">
              <a:lnSpc>
                <a:spcPct val="150000"/>
              </a:lnSpc>
              <a:spcBef>
                <a:spcPts val="0"/>
              </a:spcBef>
              <a:spcAft>
                <a:spcPts val="0"/>
              </a:spcAft>
              <a:buNone/>
            </a:pPr>
            <a:r>
              <a:rPr lang="en-US" sz="2400">
                <a:solidFill>
                  <a:schemeClr val="dk1"/>
                </a:solidFill>
                <a:latin typeface="Times New Roman"/>
                <a:ea typeface="Times New Roman"/>
                <a:cs typeface="Times New Roman"/>
                <a:sym typeface="Times New Roman"/>
              </a:rPr>
              <a:t>12.Reference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nvSpPr>
        <p:spPr>
          <a:xfrm>
            <a:off x="934720" y="363974"/>
            <a:ext cx="536448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Results and Discussions</a:t>
            </a:r>
            <a:endParaRPr b="1" sz="3600">
              <a:solidFill>
                <a:schemeClr val="dk1"/>
              </a:solidFill>
              <a:latin typeface="Times New Roman"/>
              <a:ea typeface="Times New Roman"/>
              <a:cs typeface="Times New Roman"/>
              <a:sym typeface="Times New Roman"/>
            </a:endParaRPr>
          </a:p>
        </p:txBody>
      </p:sp>
      <p:pic>
        <p:nvPicPr>
          <p:cNvPr id="253" name="Google Shape;253;p20"/>
          <p:cNvPicPr preferRelativeResize="0"/>
          <p:nvPr/>
        </p:nvPicPr>
        <p:blipFill rotWithShape="1">
          <a:blip r:embed="rId3">
            <a:alphaModFix/>
          </a:blip>
          <a:srcRect b="0" l="0" r="0" t="0"/>
          <a:stretch/>
        </p:blipFill>
        <p:spPr>
          <a:xfrm>
            <a:off x="1127760" y="1209040"/>
            <a:ext cx="9560560" cy="493776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id="258" name="Google Shape;258;p21"/>
          <p:cNvPicPr preferRelativeResize="0"/>
          <p:nvPr/>
        </p:nvPicPr>
        <p:blipFill rotWithShape="1">
          <a:blip r:embed="rId3">
            <a:alphaModFix/>
          </a:blip>
          <a:srcRect b="22074" l="25832" r="20918" t="22665"/>
          <a:stretch/>
        </p:blipFill>
        <p:spPr>
          <a:xfrm>
            <a:off x="1005840" y="1801337"/>
            <a:ext cx="5232400" cy="3791575"/>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pic>
        <p:nvPicPr>
          <p:cNvPr id="259" name="Google Shape;259;p21"/>
          <p:cNvPicPr preferRelativeResize="0"/>
          <p:nvPr/>
        </p:nvPicPr>
        <p:blipFill rotWithShape="1">
          <a:blip r:embed="rId4">
            <a:alphaModFix/>
          </a:blip>
          <a:srcRect b="13036" l="28585" r="26665" t="42075"/>
          <a:stretch/>
        </p:blipFill>
        <p:spPr>
          <a:xfrm>
            <a:off x="6583680" y="1829286"/>
            <a:ext cx="5049520" cy="3908583"/>
          </a:xfrm>
          <a:prstGeom prst="rect">
            <a:avLst/>
          </a:prstGeom>
          <a:noFill/>
          <a:ln>
            <a:noFill/>
          </a:ln>
        </p:spPr>
      </p:pic>
      <p:sp>
        <p:nvSpPr>
          <p:cNvPr id="260" name="Google Shape;260;p21"/>
          <p:cNvSpPr txBox="1"/>
          <p:nvPr/>
        </p:nvSpPr>
        <p:spPr>
          <a:xfrm>
            <a:off x="1005840" y="426720"/>
            <a:ext cx="538480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Results and Discussions</a:t>
            </a:r>
            <a:endParaRPr b="1" sz="3600">
              <a:solidFill>
                <a:schemeClr val="dk1"/>
              </a:solidFill>
              <a:latin typeface="Times New Roman"/>
              <a:ea typeface="Times New Roman"/>
              <a:cs typeface="Times New Roman"/>
              <a:sym typeface="Times New Roman"/>
            </a:endParaRPr>
          </a:p>
        </p:txBody>
      </p:sp>
      <p:sp>
        <p:nvSpPr>
          <p:cNvPr id="261" name="Google Shape;261;p21"/>
          <p:cNvSpPr txBox="1"/>
          <p:nvPr/>
        </p:nvSpPr>
        <p:spPr>
          <a:xfrm>
            <a:off x="1005840" y="1237139"/>
            <a:ext cx="509016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ThingSpeak Graph PM sensor readings</a:t>
            </a:r>
            <a:endParaRPr b="1" sz="2000">
              <a:solidFill>
                <a:schemeClr val="dk1"/>
              </a:solidFill>
              <a:latin typeface="Times New Roman"/>
              <a:ea typeface="Times New Roman"/>
              <a:cs typeface="Times New Roman"/>
              <a:sym typeface="Times New Roman"/>
            </a:endParaRPr>
          </a:p>
        </p:txBody>
      </p:sp>
      <p:sp>
        <p:nvSpPr>
          <p:cNvPr id="262" name="Google Shape;262;p21"/>
          <p:cNvSpPr txBox="1"/>
          <p:nvPr/>
        </p:nvSpPr>
        <p:spPr>
          <a:xfrm>
            <a:off x="6360160" y="1237139"/>
            <a:ext cx="504952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GPS module ThingSpeak readings and map</a:t>
            </a:r>
            <a:endParaRPr b="1" sz="2000">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22"/>
          <p:cNvPicPr preferRelativeResize="0"/>
          <p:nvPr/>
        </p:nvPicPr>
        <p:blipFill rotWithShape="1">
          <a:blip r:embed="rId3">
            <a:alphaModFix/>
          </a:blip>
          <a:srcRect b="31407" l="28668" r="26082" t="30667"/>
          <a:stretch/>
        </p:blipFill>
        <p:spPr>
          <a:xfrm>
            <a:off x="1005840" y="2128520"/>
            <a:ext cx="5516880" cy="2600960"/>
          </a:xfrm>
          <a:prstGeom prst="rect">
            <a:avLst/>
          </a:prstGeom>
          <a:noFill/>
          <a:ln>
            <a:noFill/>
          </a:ln>
        </p:spPr>
      </p:pic>
      <p:sp>
        <p:nvSpPr>
          <p:cNvPr id="268" name="Google Shape;268;p22"/>
          <p:cNvSpPr txBox="1"/>
          <p:nvPr/>
        </p:nvSpPr>
        <p:spPr>
          <a:xfrm>
            <a:off x="975360" y="426720"/>
            <a:ext cx="539496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Results and Discussions</a:t>
            </a:r>
            <a:endParaRPr b="1" sz="3600">
              <a:solidFill>
                <a:schemeClr val="dk1"/>
              </a:solidFill>
              <a:latin typeface="Times New Roman"/>
              <a:ea typeface="Times New Roman"/>
              <a:cs typeface="Times New Roman"/>
              <a:sym typeface="Times New Roman"/>
            </a:endParaRPr>
          </a:p>
        </p:txBody>
      </p:sp>
      <p:sp>
        <p:nvSpPr>
          <p:cNvPr id="269" name="Google Shape;269;p22"/>
          <p:cNvSpPr txBox="1"/>
          <p:nvPr/>
        </p:nvSpPr>
        <p:spPr>
          <a:xfrm>
            <a:off x="1005840" y="1159748"/>
            <a:ext cx="7183120"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ThingSpeak Graph of Temperature and Humidity</a:t>
            </a:r>
            <a:endParaRPr b="1" sz="2400">
              <a:solidFill>
                <a:schemeClr val="dk1"/>
              </a:solidFill>
              <a:latin typeface="Times New Roman"/>
              <a:ea typeface="Times New Roman"/>
              <a:cs typeface="Times New Roman"/>
              <a:sym typeface="Times New Roman"/>
            </a:endParaRPr>
          </a:p>
        </p:txBody>
      </p:sp>
      <p:pic>
        <p:nvPicPr>
          <p:cNvPr id="270" name="Google Shape;270;p22"/>
          <p:cNvPicPr preferRelativeResize="0"/>
          <p:nvPr/>
        </p:nvPicPr>
        <p:blipFill rotWithShape="1">
          <a:blip r:embed="rId4">
            <a:alphaModFix/>
          </a:blip>
          <a:srcRect b="21124" l="26680" r="26121" t="32237"/>
          <a:stretch/>
        </p:blipFill>
        <p:spPr>
          <a:xfrm>
            <a:off x="6664960" y="1950720"/>
            <a:ext cx="5283200" cy="306832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23"/>
          <p:cNvPicPr preferRelativeResize="0"/>
          <p:nvPr/>
        </p:nvPicPr>
        <p:blipFill rotWithShape="1">
          <a:blip r:embed="rId3">
            <a:alphaModFix/>
          </a:blip>
          <a:srcRect b="20592" l="27583" r="27583" t="24295"/>
          <a:stretch/>
        </p:blipFill>
        <p:spPr>
          <a:xfrm>
            <a:off x="1209040" y="1873906"/>
            <a:ext cx="8920480" cy="4171294"/>
          </a:xfrm>
          <a:prstGeom prst="rect">
            <a:avLst/>
          </a:prstGeom>
          <a:noFill/>
          <a:ln>
            <a:noFill/>
          </a:ln>
        </p:spPr>
      </p:pic>
      <p:sp>
        <p:nvSpPr>
          <p:cNvPr id="276" name="Google Shape;276;p23"/>
          <p:cNvSpPr txBox="1"/>
          <p:nvPr/>
        </p:nvSpPr>
        <p:spPr>
          <a:xfrm>
            <a:off x="965200" y="497840"/>
            <a:ext cx="550164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Results and Discussions</a:t>
            </a:r>
            <a:endParaRPr b="1" sz="3600">
              <a:solidFill>
                <a:schemeClr val="dk1"/>
              </a:solidFill>
              <a:latin typeface="Times New Roman"/>
              <a:ea typeface="Times New Roman"/>
              <a:cs typeface="Times New Roman"/>
              <a:sym typeface="Times New Roman"/>
            </a:endParaRPr>
          </a:p>
        </p:txBody>
      </p:sp>
      <p:sp>
        <p:nvSpPr>
          <p:cNvPr id="277" name="Google Shape;277;p23"/>
          <p:cNvSpPr txBox="1"/>
          <p:nvPr/>
        </p:nvSpPr>
        <p:spPr>
          <a:xfrm>
            <a:off x="1107440" y="1144171"/>
            <a:ext cx="9560560"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ThingSpeak Graph of location Readings</a:t>
            </a:r>
            <a:endParaRPr b="1" sz="2400">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4"/>
          <p:cNvSpPr txBox="1"/>
          <p:nvPr/>
        </p:nvSpPr>
        <p:spPr>
          <a:xfrm>
            <a:off x="934720" y="467360"/>
            <a:ext cx="562864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Results and Discussions</a:t>
            </a:r>
            <a:endParaRPr b="1" sz="3600">
              <a:solidFill>
                <a:schemeClr val="dk1"/>
              </a:solidFill>
              <a:latin typeface="Times New Roman"/>
              <a:ea typeface="Times New Roman"/>
              <a:cs typeface="Times New Roman"/>
              <a:sym typeface="Times New Roman"/>
            </a:endParaRPr>
          </a:p>
        </p:txBody>
      </p:sp>
      <p:pic>
        <p:nvPicPr>
          <p:cNvPr id="283" name="Google Shape;283;p24"/>
          <p:cNvPicPr preferRelativeResize="0"/>
          <p:nvPr/>
        </p:nvPicPr>
        <p:blipFill rotWithShape="1">
          <a:blip r:embed="rId3">
            <a:alphaModFix/>
          </a:blip>
          <a:srcRect b="0" l="0" r="0" t="0"/>
          <a:stretch/>
        </p:blipFill>
        <p:spPr>
          <a:xfrm>
            <a:off x="1198880" y="1721505"/>
            <a:ext cx="9591040" cy="4384655"/>
          </a:xfrm>
          <a:prstGeom prst="rect">
            <a:avLst/>
          </a:prstGeom>
          <a:noFill/>
          <a:ln>
            <a:noFill/>
          </a:ln>
        </p:spPr>
      </p:pic>
      <p:sp>
        <p:nvSpPr>
          <p:cNvPr id="284" name="Google Shape;284;p24"/>
          <p:cNvSpPr txBox="1"/>
          <p:nvPr/>
        </p:nvSpPr>
        <p:spPr>
          <a:xfrm>
            <a:off x="1036320" y="1113692"/>
            <a:ext cx="4775200"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GPS Readings in Server</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25"/>
          <p:cNvPicPr preferRelativeResize="0"/>
          <p:nvPr/>
        </p:nvPicPr>
        <p:blipFill rotWithShape="1">
          <a:blip r:embed="rId3">
            <a:alphaModFix/>
          </a:blip>
          <a:srcRect b="22073" l="27164" r="25252" t="43259"/>
          <a:stretch/>
        </p:blipFill>
        <p:spPr>
          <a:xfrm>
            <a:off x="1300480" y="1846874"/>
            <a:ext cx="8483600" cy="3893526"/>
          </a:xfrm>
          <a:prstGeom prst="rect">
            <a:avLst/>
          </a:prstGeom>
          <a:noFill/>
          <a:ln>
            <a:noFill/>
          </a:ln>
        </p:spPr>
      </p:pic>
      <p:sp>
        <p:nvSpPr>
          <p:cNvPr id="290" name="Google Shape;290;p25"/>
          <p:cNvSpPr txBox="1"/>
          <p:nvPr/>
        </p:nvSpPr>
        <p:spPr>
          <a:xfrm>
            <a:off x="1371600" y="1280160"/>
            <a:ext cx="5537200"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Past collected Readings in an Excel Sheet</a:t>
            </a:r>
            <a:endParaRPr b="1" sz="2400">
              <a:solidFill>
                <a:schemeClr val="dk1"/>
              </a:solidFill>
              <a:latin typeface="Times New Roman"/>
              <a:ea typeface="Times New Roman"/>
              <a:cs typeface="Times New Roman"/>
              <a:sym typeface="Times New Roman"/>
            </a:endParaRPr>
          </a:p>
        </p:txBody>
      </p:sp>
      <p:sp>
        <p:nvSpPr>
          <p:cNvPr id="291" name="Google Shape;291;p25"/>
          <p:cNvSpPr txBox="1"/>
          <p:nvPr/>
        </p:nvSpPr>
        <p:spPr>
          <a:xfrm>
            <a:off x="975360" y="471269"/>
            <a:ext cx="613664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Results and Discussions</a:t>
            </a:r>
            <a:endParaRPr b="1" sz="3600">
              <a:solidFill>
                <a:schemeClr val="dk1"/>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6"/>
          <p:cNvSpPr txBox="1"/>
          <p:nvPr/>
        </p:nvSpPr>
        <p:spPr>
          <a:xfrm>
            <a:off x="965200" y="386080"/>
            <a:ext cx="513080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Conclusion</a:t>
            </a:r>
            <a:endParaRPr b="1" sz="3600">
              <a:solidFill>
                <a:schemeClr val="dk1"/>
              </a:solidFill>
              <a:latin typeface="Times New Roman"/>
              <a:ea typeface="Times New Roman"/>
              <a:cs typeface="Times New Roman"/>
              <a:sym typeface="Times New Roman"/>
            </a:endParaRPr>
          </a:p>
        </p:txBody>
      </p:sp>
      <p:sp>
        <p:nvSpPr>
          <p:cNvPr id="297" name="Google Shape;297;p26"/>
          <p:cNvSpPr txBox="1"/>
          <p:nvPr/>
        </p:nvSpPr>
        <p:spPr>
          <a:xfrm>
            <a:off x="965200" y="1286748"/>
            <a:ext cx="10638446" cy="4672176"/>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None/>
            </a:pPr>
            <a:r>
              <a:rPr lang="en-US" sz="2300">
                <a:solidFill>
                  <a:schemeClr val="dk1"/>
                </a:solidFill>
                <a:latin typeface="Times New Roman"/>
                <a:ea typeface="Times New Roman"/>
                <a:cs typeface="Times New Roman"/>
                <a:sym typeface="Times New Roman"/>
              </a:rPr>
              <a:t>The project titled “</a:t>
            </a:r>
            <a:r>
              <a:rPr b="1" lang="en-US" sz="2300">
                <a:solidFill>
                  <a:schemeClr val="dk1"/>
                </a:solidFill>
                <a:latin typeface="Times New Roman"/>
                <a:ea typeface="Times New Roman"/>
                <a:cs typeface="Times New Roman"/>
                <a:sym typeface="Times New Roman"/>
              </a:rPr>
              <a:t>MOBILE AIR POLLUTION MONITORING AND BUS TRACKING</a:t>
            </a:r>
            <a:r>
              <a:rPr lang="en-US" sz="2300">
                <a:solidFill>
                  <a:schemeClr val="dk1"/>
                </a:solidFill>
                <a:latin typeface="Times New Roman"/>
                <a:ea typeface="Times New Roman"/>
                <a:cs typeface="Times New Roman"/>
                <a:sym typeface="Times New Roman"/>
              </a:rPr>
              <a:t>” is a model for bus tracking unit with the help of GPS receivers and GSM modem and it is better scheduling or route planning can enable you handle larger jobs loads within a particular time. Bus tracking both in case of personal as well as business purpose improves safety and security, communication medium, performance monitoring and increases productivity.</a:t>
            </a:r>
            <a:endParaRPr sz="2300">
              <a:solidFill>
                <a:schemeClr val="dk1"/>
              </a:solidFill>
              <a:latin typeface="Times New Roman"/>
              <a:ea typeface="Times New Roman"/>
              <a:cs typeface="Times New Roman"/>
              <a:sym typeface="Times New Roman"/>
            </a:endParaRPr>
          </a:p>
          <a:p>
            <a:pPr indent="0" lvl="0" marL="0" marR="0" rtl="0" algn="just">
              <a:lnSpc>
                <a:spcPct val="115000"/>
              </a:lnSpc>
              <a:spcBef>
                <a:spcPts val="1000"/>
              </a:spcBef>
              <a:spcAft>
                <a:spcPts val="0"/>
              </a:spcAft>
              <a:buNone/>
            </a:pPr>
            <a:r>
              <a:rPr lang="en-US" sz="2300">
                <a:solidFill>
                  <a:schemeClr val="dk1"/>
                </a:solidFill>
                <a:latin typeface="Times New Roman"/>
                <a:ea typeface="Times New Roman"/>
                <a:cs typeface="Times New Roman"/>
                <a:sym typeface="Times New Roman"/>
              </a:rPr>
              <a:t>As well as the air pollution monitoring will be done parallelly, the different areas have different levels of air quality at different times it is important for us to monitor what is happening. In this way we can identify trouble spots and ensure that we are taking the right steps. So, in the coming year, it is going to play a major role in our day-to-day living. We have completed the project as per the requirements of our project. </a:t>
            </a:r>
            <a:endParaRPr sz="2300">
              <a:solidFill>
                <a:schemeClr val="dk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7"/>
          <p:cNvSpPr txBox="1"/>
          <p:nvPr/>
        </p:nvSpPr>
        <p:spPr>
          <a:xfrm>
            <a:off x="924560" y="447040"/>
            <a:ext cx="467360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Future work</a:t>
            </a:r>
            <a:endParaRPr b="1" sz="3600">
              <a:solidFill>
                <a:schemeClr val="dk1"/>
              </a:solidFill>
              <a:latin typeface="Times New Roman"/>
              <a:ea typeface="Times New Roman"/>
              <a:cs typeface="Times New Roman"/>
              <a:sym typeface="Times New Roman"/>
            </a:endParaRPr>
          </a:p>
        </p:txBody>
      </p:sp>
      <p:sp>
        <p:nvSpPr>
          <p:cNvPr id="303" name="Google Shape;303;p27"/>
          <p:cNvSpPr txBox="1"/>
          <p:nvPr/>
        </p:nvSpPr>
        <p:spPr>
          <a:xfrm>
            <a:off x="924560" y="1178560"/>
            <a:ext cx="10718800" cy="4138569"/>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None/>
            </a:pPr>
            <a:r>
              <a:rPr lang="en-US" sz="2000">
                <a:solidFill>
                  <a:schemeClr val="dk1"/>
                </a:solidFill>
                <a:latin typeface="Times New Roman"/>
                <a:ea typeface="Times New Roman"/>
                <a:cs typeface="Times New Roman"/>
                <a:sym typeface="Times New Roman"/>
              </a:rPr>
              <a:t>1. The proposed system can be connected to a GSM module and when the air pollution levels cross a certain threshold, it can immediately alert the local pollution board and other concerned parties.</a:t>
            </a:r>
            <a:endParaRPr sz="2000">
              <a:solidFill>
                <a:schemeClr val="dk1"/>
              </a:solidFill>
              <a:latin typeface="Times New Roman"/>
              <a:ea typeface="Times New Roman"/>
              <a:cs typeface="Times New Roman"/>
              <a:sym typeface="Times New Roman"/>
            </a:endParaRPr>
          </a:p>
          <a:p>
            <a:pPr indent="0" lvl="0" marL="0" marR="0" rtl="0" algn="just">
              <a:lnSpc>
                <a:spcPct val="115000"/>
              </a:lnSpc>
              <a:spcBef>
                <a:spcPts val="1000"/>
              </a:spcBef>
              <a:spcAft>
                <a:spcPts val="0"/>
              </a:spcAft>
              <a:buNone/>
            </a:pPr>
            <a:r>
              <a:rPr lang="en-US" sz="2000">
                <a:solidFill>
                  <a:schemeClr val="dk1"/>
                </a:solidFill>
                <a:latin typeface="Times New Roman"/>
                <a:ea typeface="Times New Roman"/>
                <a:cs typeface="Times New Roman"/>
                <a:sym typeface="Times New Roman"/>
              </a:rPr>
              <a:t>2. We can reduce the size of the kit and increase accuracy up to 3m by using more standard GPS receivers.</a:t>
            </a:r>
            <a:endParaRPr sz="2000">
              <a:solidFill>
                <a:schemeClr val="dk1"/>
              </a:solidFill>
              <a:latin typeface="Times New Roman"/>
              <a:ea typeface="Times New Roman"/>
              <a:cs typeface="Times New Roman"/>
              <a:sym typeface="Times New Roman"/>
            </a:endParaRPr>
          </a:p>
          <a:p>
            <a:pPr indent="0" lvl="0" marL="0" marR="0" rtl="0" algn="just">
              <a:lnSpc>
                <a:spcPct val="115000"/>
              </a:lnSpc>
              <a:spcBef>
                <a:spcPts val="1000"/>
              </a:spcBef>
              <a:spcAft>
                <a:spcPts val="0"/>
              </a:spcAft>
              <a:buNone/>
            </a:pPr>
            <a:r>
              <a:rPr lang="en-US" sz="2000">
                <a:solidFill>
                  <a:schemeClr val="dk1"/>
                </a:solidFill>
                <a:latin typeface="Times New Roman"/>
                <a:ea typeface="Times New Roman"/>
                <a:cs typeface="Times New Roman"/>
                <a:sym typeface="Times New Roman"/>
              </a:rPr>
              <a:t>3.The proposed system can be modified and can also be upgraded To make more effective and real time we can add air purifier to the existing model</a:t>
            </a:r>
            <a:r>
              <a:rPr b="1"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which might also be bit complex. </a:t>
            </a:r>
            <a:endParaRPr/>
          </a:p>
          <a:p>
            <a:pPr indent="0" lvl="0" marL="0" marR="0" rtl="0" algn="just">
              <a:lnSpc>
                <a:spcPct val="115000"/>
              </a:lnSpc>
              <a:spcBef>
                <a:spcPts val="1000"/>
              </a:spcBef>
              <a:spcAft>
                <a:spcPts val="0"/>
              </a:spcAft>
              <a:buNone/>
            </a:pPr>
            <a:r>
              <a:rPr lang="en-US" sz="2000">
                <a:solidFill>
                  <a:schemeClr val="dk1"/>
                </a:solidFill>
                <a:latin typeface="Calibri"/>
                <a:ea typeface="Calibri"/>
                <a:cs typeface="Calibri"/>
                <a:sym typeface="Calibri"/>
              </a:rPr>
              <a:t>4.The proposed system can be upgraded to collection of data like carbon dioxide, sulfur oxide, nitrogen oxide and so on so that we can accurately judge the air pollutant levels in the air at the specific location</a:t>
            </a:r>
            <a:r>
              <a:rPr lang="en-US" sz="2400">
                <a:solidFill>
                  <a:schemeClr val="dk1"/>
                </a:solidFill>
                <a:latin typeface="Calibri"/>
                <a:ea typeface="Calibri"/>
                <a:cs typeface="Calibri"/>
                <a:sym typeface="Calibri"/>
              </a:rPr>
              <a:t>.</a:t>
            </a:r>
            <a:endParaRPr sz="2400">
              <a:solidFill>
                <a:schemeClr val="dk1"/>
              </a:solidFill>
              <a:latin typeface="Times New Roman"/>
              <a:ea typeface="Times New Roman"/>
              <a:cs typeface="Times New Roman"/>
              <a:sym typeface="Times New Roman"/>
            </a:endParaRPr>
          </a:p>
          <a:p>
            <a:pPr indent="0" lvl="0" marL="0" marR="0" rtl="0" algn="l">
              <a:spcBef>
                <a:spcPts val="100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8"/>
          <p:cNvSpPr txBox="1"/>
          <p:nvPr>
            <p:ph type="ctrTitle"/>
          </p:nvPr>
        </p:nvSpPr>
        <p:spPr>
          <a:xfrm>
            <a:off x="1524000" y="1122363"/>
            <a:ext cx="3677920" cy="1655762"/>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C7DBB"/>
              </a:buClr>
              <a:buSzPts val="6000"/>
              <a:buFont typeface="Arial"/>
              <a:buNone/>
            </a:pPr>
            <a:br>
              <a:rPr lang="en-US" sz="6000">
                <a:solidFill>
                  <a:srgbClr val="0C7DBB"/>
                </a:solidFill>
                <a:latin typeface="Arial"/>
                <a:ea typeface="Arial"/>
                <a:cs typeface="Arial"/>
                <a:sym typeface="Arial"/>
              </a:rPr>
            </a:br>
            <a:br>
              <a:rPr lang="en-US" sz="6000">
                <a:solidFill>
                  <a:srgbClr val="0C7DBB"/>
                </a:solidFill>
                <a:latin typeface="Arial"/>
                <a:ea typeface="Arial"/>
                <a:cs typeface="Arial"/>
                <a:sym typeface="Arial"/>
              </a:rPr>
            </a:br>
            <a:endParaRPr/>
          </a:p>
        </p:txBody>
      </p:sp>
      <p:sp>
        <p:nvSpPr>
          <p:cNvPr id="309" name="Google Shape;309;p28"/>
          <p:cNvSpPr txBox="1"/>
          <p:nvPr>
            <p:ph idx="1" type="subTitle"/>
          </p:nvPr>
        </p:nvSpPr>
        <p:spPr>
          <a:xfrm>
            <a:off x="975360" y="1290320"/>
            <a:ext cx="10617200" cy="4917440"/>
          </a:xfrm>
          <a:prstGeom prst="rect">
            <a:avLst/>
          </a:prstGeom>
          <a:noFill/>
          <a:ln>
            <a:noFill/>
          </a:ln>
        </p:spPr>
        <p:txBody>
          <a:bodyPr anchorCtr="0" anchor="t" bIns="45700" lIns="91425" spcFirstLastPara="1" rIns="91425" wrap="square" tIns="45700">
            <a:noAutofit/>
          </a:bodyPr>
          <a:lstStyle/>
          <a:p>
            <a:pPr indent="0" lvl="0" marL="0" rtl="0" algn="just">
              <a:lnSpc>
                <a:spcPct val="100000"/>
              </a:lnSpc>
              <a:spcBef>
                <a:spcPts val="0"/>
              </a:spcBef>
              <a:spcAft>
                <a:spcPts val="0"/>
              </a:spcAft>
              <a:buClr>
                <a:srgbClr val="333333"/>
              </a:buClr>
              <a:buSzPts val="1500"/>
              <a:buNone/>
            </a:pPr>
            <a:r>
              <a:rPr lang="en-US" sz="1500">
                <a:solidFill>
                  <a:srgbClr val="333333"/>
                </a:solidFill>
                <a:latin typeface="Times New Roman"/>
                <a:ea typeface="Times New Roman"/>
                <a:cs typeface="Times New Roman"/>
                <a:sym typeface="Times New Roman"/>
              </a:rPr>
              <a:t>[1] [P. Das, S. Ghosh, S. Chatterjee and S. De, "A Low Cost Outdoor Air Pollution Monitoring Device With Power Controlled Built-In PM Sensor," in </a:t>
            </a:r>
            <a:r>
              <a:rPr i="1" lang="en-US" sz="1500">
                <a:solidFill>
                  <a:srgbClr val="333333"/>
                </a:solidFill>
                <a:latin typeface="Times New Roman"/>
                <a:ea typeface="Times New Roman"/>
                <a:cs typeface="Times New Roman"/>
                <a:sym typeface="Times New Roman"/>
              </a:rPr>
              <a:t>IEEE Sensors Journal</a:t>
            </a:r>
            <a:r>
              <a:rPr lang="en-US" sz="1500">
                <a:solidFill>
                  <a:srgbClr val="333333"/>
                </a:solidFill>
                <a:latin typeface="Times New Roman"/>
                <a:ea typeface="Times New Roman"/>
                <a:cs typeface="Times New Roman"/>
                <a:sym typeface="Times New Roman"/>
              </a:rPr>
              <a:t>, vol. 22, no. 13, pp. 13682-13695, 1 July1, 2022, doi: 10.1109/JSEN.2022.3175821.</a:t>
            </a:r>
            <a:endParaRPr sz="1500">
              <a:latin typeface="Calibri"/>
              <a:ea typeface="Calibri"/>
              <a:cs typeface="Calibri"/>
              <a:sym typeface="Calibri"/>
            </a:endParaRPr>
          </a:p>
          <a:p>
            <a:pPr indent="0" lvl="0" marL="0" rtl="0" algn="just">
              <a:lnSpc>
                <a:spcPct val="100000"/>
              </a:lnSpc>
              <a:spcBef>
                <a:spcPts val="1800"/>
              </a:spcBef>
              <a:spcAft>
                <a:spcPts val="0"/>
              </a:spcAft>
              <a:buClr>
                <a:srgbClr val="333333"/>
              </a:buClr>
              <a:buSzPts val="1500"/>
              <a:buNone/>
            </a:pPr>
            <a:r>
              <a:rPr lang="en-US" sz="1500">
                <a:solidFill>
                  <a:srgbClr val="333333"/>
                </a:solidFill>
                <a:latin typeface="Times New Roman"/>
                <a:ea typeface="Times New Roman"/>
                <a:cs typeface="Times New Roman"/>
                <a:sym typeface="Times New Roman"/>
              </a:rPr>
              <a:t>[2] M. F. M. A. Hakeem, N. A. Sulaiman, M. Kassim and N. M. Isa, "IoT Bus Monitoring System via Mobile Application," </a:t>
            </a:r>
            <a:r>
              <a:rPr i="1" lang="en-US" sz="1500">
                <a:solidFill>
                  <a:srgbClr val="333333"/>
                </a:solidFill>
                <a:latin typeface="Times New Roman"/>
                <a:ea typeface="Times New Roman"/>
                <a:cs typeface="Times New Roman"/>
                <a:sym typeface="Times New Roman"/>
              </a:rPr>
              <a:t>2022 IEEE International Conference on Automatic Control and Intelligent Systems (I2CACIS)</a:t>
            </a:r>
            <a:r>
              <a:rPr lang="en-US" sz="1500">
                <a:solidFill>
                  <a:srgbClr val="333333"/>
                </a:solidFill>
                <a:latin typeface="Times New Roman"/>
                <a:ea typeface="Times New Roman"/>
                <a:cs typeface="Times New Roman"/>
                <a:sym typeface="Times New Roman"/>
              </a:rPr>
              <a:t>, 2022, pp. 125-130, doi: 10.1109/I2CACIS54679.2022.9815268.</a:t>
            </a:r>
            <a:endParaRPr sz="1500">
              <a:latin typeface="Calibri"/>
              <a:ea typeface="Calibri"/>
              <a:cs typeface="Calibri"/>
              <a:sym typeface="Calibri"/>
            </a:endParaRPr>
          </a:p>
          <a:p>
            <a:pPr indent="0" lvl="0" marL="0" rtl="0" algn="just">
              <a:lnSpc>
                <a:spcPct val="100000"/>
              </a:lnSpc>
              <a:spcBef>
                <a:spcPts val="1800"/>
              </a:spcBef>
              <a:spcAft>
                <a:spcPts val="0"/>
              </a:spcAft>
              <a:buClr>
                <a:srgbClr val="333333"/>
              </a:buClr>
              <a:buSzPts val="1500"/>
              <a:buNone/>
            </a:pPr>
            <a:r>
              <a:rPr lang="en-US" sz="1500">
                <a:solidFill>
                  <a:srgbClr val="333333"/>
                </a:solidFill>
                <a:latin typeface="Times New Roman"/>
                <a:ea typeface="Times New Roman"/>
                <a:cs typeface="Times New Roman"/>
                <a:sym typeface="Times New Roman"/>
              </a:rPr>
              <a:t>[3] B. B. Humaïra and A. Chiniah, "An Adaptive Communication Model for Android Bus Tracking App," </a:t>
            </a:r>
            <a:r>
              <a:rPr i="1" lang="en-US" sz="1500">
                <a:solidFill>
                  <a:srgbClr val="333333"/>
                </a:solidFill>
                <a:latin typeface="Times New Roman"/>
                <a:ea typeface="Times New Roman"/>
                <a:cs typeface="Times New Roman"/>
                <a:sym typeface="Times New Roman"/>
              </a:rPr>
              <a:t>2021 2nd Global Conference for Advancement in Technology (GCAT)</a:t>
            </a:r>
            <a:r>
              <a:rPr lang="en-US" sz="1500">
                <a:solidFill>
                  <a:srgbClr val="333333"/>
                </a:solidFill>
                <a:latin typeface="Times New Roman"/>
                <a:ea typeface="Times New Roman"/>
                <a:cs typeface="Times New Roman"/>
                <a:sym typeface="Times New Roman"/>
              </a:rPr>
              <a:t>, 2021, pp. 1-6, doi: 10.1109/GCAT52182.2021.9587657.</a:t>
            </a:r>
            <a:endParaRPr sz="1500">
              <a:latin typeface="Calibri"/>
              <a:ea typeface="Calibri"/>
              <a:cs typeface="Calibri"/>
              <a:sym typeface="Calibri"/>
            </a:endParaRPr>
          </a:p>
          <a:p>
            <a:pPr indent="0" lvl="0" marL="0" rtl="0" algn="just">
              <a:lnSpc>
                <a:spcPct val="100000"/>
              </a:lnSpc>
              <a:spcBef>
                <a:spcPts val="1800"/>
              </a:spcBef>
              <a:spcAft>
                <a:spcPts val="0"/>
              </a:spcAft>
              <a:buClr>
                <a:srgbClr val="333333"/>
              </a:buClr>
              <a:buSzPts val="1500"/>
              <a:buNone/>
            </a:pPr>
            <a:r>
              <a:rPr lang="en-US" sz="1500">
                <a:solidFill>
                  <a:srgbClr val="333333"/>
                </a:solidFill>
                <a:latin typeface="Times New Roman"/>
                <a:ea typeface="Times New Roman"/>
                <a:cs typeface="Times New Roman"/>
                <a:sym typeface="Times New Roman"/>
              </a:rPr>
              <a:t>[4] T. W. Ayele and R. Mehta, "Air pollution monitoring and prediction using IoT," </a:t>
            </a:r>
            <a:r>
              <a:rPr i="1" lang="en-US" sz="1500">
                <a:solidFill>
                  <a:srgbClr val="333333"/>
                </a:solidFill>
                <a:latin typeface="Times New Roman"/>
                <a:ea typeface="Times New Roman"/>
                <a:cs typeface="Times New Roman"/>
                <a:sym typeface="Times New Roman"/>
              </a:rPr>
              <a:t>2018 Second International Conference on Inventive Communication and Computational Technologies (ICICCT)</a:t>
            </a:r>
            <a:r>
              <a:rPr lang="en-US" sz="1500">
                <a:solidFill>
                  <a:srgbClr val="333333"/>
                </a:solidFill>
                <a:latin typeface="Times New Roman"/>
                <a:ea typeface="Times New Roman"/>
                <a:cs typeface="Times New Roman"/>
                <a:sym typeface="Times New Roman"/>
              </a:rPr>
              <a:t>, 2018, pp. 1741-1745, doi: 10.1109/ICICCT.2018.8473272. </a:t>
            </a:r>
            <a:endParaRPr/>
          </a:p>
          <a:p>
            <a:pPr indent="0" lvl="0" marL="0" rtl="0" algn="just">
              <a:lnSpc>
                <a:spcPct val="100000"/>
              </a:lnSpc>
              <a:spcBef>
                <a:spcPts val="1800"/>
              </a:spcBef>
              <a:spcAft>
                <a:spcPts val="0"/>
              </a:spcAft>
              <a:buClr>
                <a:srgbClr val="333333"/>
              </a:buClr>
              <a:buSzPts val="1500"/>
              <a:buNone/>
            </a:pPr>
            <a:r>
              <a:rPr lang="en-US" sz="1500">
                <a:solidFill>
                  <a:srgbClr val="333333"/>
                </a:solidFill>
                <a:latin typeface="Times New Roman"/>
                <a:ea typeface="Times New Roman"/>
                <a:cs typeface="Times New Roman"/>
                <a:sym typeface="Times New Roman"/>
              </a:rPr>
              <a:t>5] V. Shakhov and O. Sokolova, "On Modeling Air Pollution Detection With Internet of Vehicles," </a:t>
            </a:r>
            <a:r>
              <a:rPr i="1" lang="en-US" sz="1500">
                <a:solidFill>
                  <a:srgbClr val="333333"/>
                </a:solidFill>
                <a:latin typeface="Times New Roman"/>
                <a:ea typeface="Times New Roman"/>
                <a:cs typeface="Times New Roman"/>
                <a:sym typeface="Times New Roman"/>
              </a:rPr>
              <a:t>2021 15th International Conference on Ubiquitous Information Management and Communication (IMCOM)</a:t>
            </a:r>
            <a:r>
              <a:rPr lang="en-US" sz="1500">
                <a:solidFill>
                  <a:srgbClr val="333333"/>
                </a:solidFill>
                <a:latin typeface="Times New Roman"/>
                <a:ea typeface="Times New Roman"/>
                <a:cs typeface="Times New Roman"/>
                <a:sym typeface="Times New Roman"/>
              </a:rPr>
              <a:t>, 2021, pp. 1-3, doi: 10.1109/IMCOM51814.2021.9377350.</a:t>
            </a:r>
            <a:endParaRPr sz="1500">
              <a:latin typeface="Calibri"/>
              <a:ea typeface="Calibri"/>
              <a:cs typeface="Calibri"/>
              <a:sym typeface="Calibri"/>
            </a:endParaRPr>
          </a:p>
          <a:p>
            <a:pPr indent="0" lvl="0" marL="0" rtl="0" algn="just">
              <a:lnSpc>
                <a:spcPct val="100000"/>
              </a:lnSpc>
              <a:spcBef>
                <a:spcPts val="1800"/>
              </a:spcBef>
              <a:spcAft>
                <a:spcPts val="0"/>
              </a:spcAft>
              <a:buClr>
                <a:srgbClr val="333333"/>
              </a:buClr>
              <a:buSzPts val="1500"/>
              <a:buNone/>
            </a:pPr>
            <a:r>
              <a:rPr lang="en-US" sz="1500">
                <a:solidFill>
                  <a:srgbClr val="333333"/>
                </a:solidFill>
                <a:latin typeface="Times New Roman"/>
                <a:ea typeface="Times New Roman"/>
                <a:cs typeface="Times New Roman"/>
                <a:sym typeface="Times New Roman"/>
              </a:rPr>
              <a:t>[6] R. S. Krishnan, S. Manikandan, J. R. F. Raj, K. L. Narayanan and Y. H. Robinson, "Android Application based Smart Bus Transportation System for Pandemic Situations," </a:t>
            </a:r>
            <a:r>
              <a:rPr i="1" lang="en-US" sz="1500">
                <a:solidFill>
                  <a:srgbClr val="333333"/>
                </a:solidFill>
                <a:latin typeface="Times New Roman"/>
                <a:ea typeface="Times New Roman"/>
                <a:cs typeface="Times New Roman"/>
                <a:sym typeface="Times New Roman"/>
              </a:rPr>
              <a:t>2021 Third International Conference on Intelligent Communication Technologies and Virtual Mobile Networks (ICICV)</a:t>
            </a:r>
            <a:r>
              <a:rPr lang="en-US" sz="1500">
                <a:solidFill>
                  <a:srgbClr val="333333"/>
                </a:solidFill>
                <a:latin typeface="Times New Roman"/>
                <a:ea typeface="Times New Roman"/>
                <a:cs typeface="Times New Roman"/>
                <a:sym typeface="Times New Roman"/>
              </a:rPr>
              <a:t>, 2021, pp. 938-942, doi: 10.1109/ICICV50876.2021.9388625.</a:t>
            </a:r>
            <a:endParaRPr sz="1500">
              <a:latin typeface="Calibri"/>
              <a:ea typeface="Calibri"/>
              <a:cs typeface="Calibri"/>
              <a:sym typeface="Calibri"/>
            </a:endParaRPr>
          </a:p>
          <a:p>
            <a:pPr indent="0" lvl="0" marL="0" rtl="0" algn="just">
              <a:lnSpc>
                <a:spcPct val="100000"/>
              </a:lnSpc>
              <a:spcBef>
                <a:spcPts val="1800"/>
              </a:spcBef>
              <a:spcAft>
                <a:spcPts val="0"/>
              </a:spcAft>
              <a:buClr>
                <a:schemeClr val="dk1"/>
              </a:buClr>
              <a:buSzPts val="1500"/>
              <a:buNone/>
            </a:pPr>
            <a:r>
              <a:t/>
            </a:r>
            <a:endParaRPr sz="1500">
              <a:latin typeface="Calibri"/>
              <a:ea typeface="Calibri"/>
              <a:cs typeface="Calibri"/>
              <a:sym typeface="Calibri"/>
            </a:endParaRPr>
          </a:p>
          <a:p>
            <a:pPr indent="0" lvl="1" marL="457200" rtl="0" algn="l">
              <a:lnSpc>
                <a:spcPct val="100000"/>
              </a:lnSpc>
              <a:spcBef>
                <a:spcPts val="1300"/>
              </a:spcBef>
              <a:spcAft>
                <a:spcPts val="0"/>
              </a:spcAft>
              <a:buClr>
                <a:schemeClr val="dk1"/>
              </a:buClr>
              <a:buSzPts val="2000"/>
              <a:buNone/>
            </a:pPr>
            <a:r>
              <a:t/>
            </a:r>
            <a:endParaRPr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b="0"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b="1"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b="0"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b="1"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b="1"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sz="2000">
              <a:latin typeface="Times New Roman"/>
              <a:ea typeface="Times New Roman"/>
              <a:cs typeface="Times New Roman"/>
              <a:sym typeface="Times New Roman"/>
            </a:endParaRPr>
          </a:p>
          <a:p>
            <a:pPr indent="-215900" lvl="1" marL="800100" rtl="0" algn="l">
              <a:lnSpc>
                <a:spcPct val="100000"/>
              </a:lnSpc>
              <a:spcBef>
                <a:spcPts val="500"/>
              </a:spcBef>
              <a:spcAft>
                <a:spcPts val="0"/>
              </a:spcAft>
              <a:buClr>
                <a:schemeClr val="dk1"/>
              </a:buClr>
              <a:buSzPts val="2000"/>
              <a:buFont typeface="Noto Sans Symbols"/>
              <a:buNone/>
            </a:pPr>
            <a:r>
              <a:t/>
            </a:r>
            <a:endParaRPr>
              <a:latin typeface="Times New Roman"/>
              <a:ea typeface="Times New Roman"/>
              <a:cs typeface="Times New Roman"/>
              <a:sym typeface="Times New Roman"/>
            </a:endParaRPr>
          </a:p>
          <a:p>
            <a:pPr indent="-190500" lvl="1" marL="800100" rtl="0" algn="l">
              <a:lnSpc>
                <a:spcPct val="100000"/>
              </a:lnSpc>
              <a:spcBef>
                <a:spcPts val="500"/>
              </a:spcBef>
              <a:spcAft>
                <a:spcPts val="0"/>
              </a:spcAft>
              <a:buClr>
                <a:schemeClr val="dk1"/>
              </a:buClr>
              <a:buSzPts val="2400"/>
              <a:buFont typeface="Noto Sans Symbols"/>
              <a:buNone/>
            </a:pPr>
            <a:r>
              <a:t/>
            </a:r>
            <a:endParaRPr sz="24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2400"/>
              <a:buNone/>
            </a:pPr>
            <a:r>
              <a:t/>
            </a:r>
            <a:endParaRPr b="1" i="0">
              <a:solidFill>
                <a:srgbClr val="2E2E2E"/>
              </a:solidFill>
              <a:latin typeface="Arial"/>
              <a:ea typeface="Arial"/>
              <a:cs typeface="Arial"/>
              <a:sym typeface="Arial"/>
            </a:endParaRPr>
          </a:p>
        </p:txBody>
      </p:sp>
      <p:sp>
        <p:nvSpPr>
          <p:cNvPr id="310" name="Google Shape;310;p28"/>
          <p:cNvSpPr txBox="1"/>
          <p:nvPr/>
        </p:nvSpPr>
        <p:spPr>
          <a:xfrm>
            <a:off x="975360" y="375920"/>
            <a:ext cx="446024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References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9"/>
          <p:cNvSpPr txBox="1"/>
          <p:nvPr>
            <p:ph type="ctrTitle"/>
          </p:nvPr>
        </p:nvSpPr>
        <p:spPr>
          <a:xfrm>
            <a:off x="1076960" y="1178242"/>
            <a:ext cx="3677920" cy="4922837"/>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C7DBB"/>
              </a:buClr>
              <a:buSzPts val="6000"/>
              <a:buFont typeface="Arial"/>
              <a:buNone/>
            </a:pPr>
            <a:br>
              <a:rPr lang="en-US" sz="6000">
                <a:solidFill>
                  <a:srgbClr val="0C7DBB"/>
                </a:solidFill>
                <a:latin typeface="Arial"/>
                <a:ea typeface="Arial"/>
                <a:cs typeface="Arial"/>
                <a:sym typeface="Arial"/>
              </a:rPr>
            </a:br>
            <a:br>
              <a:rPr lang="en-US" sz="6000">
                <a:solidFill>
                  <a:srgbClr val="0C7DBB"/>
                </a:solidFill>
                <a:latin typeface="Arial"/>
                <a:ea typeface="Arial"/>
                <a:cs typeface="Arial"/>
                <a:sym typeface="Arial"/>
              </a:rPr>
            </a:br>
            <a:endParaRPr/>
          </a:p>
        </p:txBody>
      </p:sp>
      <p:sp>
        <p:nvSpPr>
          <p:cNvPr id="316" name="Google Shape;316;p29"/>
          <p:cNvSpPr txBox="1"/>
          <p:nvPr>
            <p:ph idx="1" type="subTitle"/>
          </p:nvPr>
        </p:nvSpPr>
        <p:spPr>
          <a:xfrm>
            <a:off x="975360" y="1122363"/>
            <a:ext cx="10139680" cy="5034597"/>
          </a:xfrm>
          <a:prstGeom prst="rect">
            <a:avLst/>
          </a:prstGeom>
          <a:noFill/>
          <a:ln>
            <a:noFill/>
          </a:ln>
        </p:spPr>
        <p:txBody>
          <a:bodyPr anchorCtr="0" anchor="t" bIns="45700" lIns="91425" spcFirstLastPara="1" rIns="91425" wrap="square" tIns="45700">
            <a:noAutofit/>
          </a:bodyPr>
          <a:lstStyle/>
          <a:p>
            <a:pPr indent="-215900" lvl="0" marL="342900" rtl="0" algn="l">
              <a:lnSpc>
                <a:spcPct val="90000"/>
              </a:lnSpc>
              <a:spcBef>
                <a:spcPts val="0"/>
              </a:spcBef>
              <a:spcAft>
                <a:spcPts val="0"/>
              </a:spcAft>
              <a:buClr>
                <a:schemeClr val="dk1"/>
              </a:buClr>
              <a:buSzPts val="2000"/>
              <a:buFont typeface="Noto Sans Symbols"/>
              <a:buNone/>
            </a:pPr>
            <a:r>
              <a:t/>
            </a:r>
            <a:endParaRPr sz="2000">
              <a:latin typeface="Times New Roman"/>
              <a:ea typeface="Times New Roman"/>
              <a:cs typeface="Times New Roman"/>
              <a:sym typeface="Times New Roman"/>
            </a:endParaRPr>
          </a:p>
          <a:p>
            <a:pPr indent="-215900" lvl="0" marL="342900" rtl="0" algn="l">
              <a:lnSpc>
                <a:spcPct val="90000"/>
              </a:lnSpc>
              <a:spcBef>
                <a:spcPts val="1000"/>
              </a:spcBef>
              <a:spcAft>
                <a:spcPts val="0"/>
              </a:spcAft>
              <a:buClr>
                <a:schemeClr val="dk1"/>
              </a:buClr>
              <a:buSzPts val="2000"/>
              <a:buFont typeface="Noto Sans Symbols"/>
              <a:buNone/>
            </a:pPr>
            <a:r>
              <a:t/>
            </a:r>
            <a:endParaRPr b="1" sz="2000">
              <a:latin typeface="Times New Roman"/>
              <a:ea typeface="Times New Roman"/>
              <a:cs typeface="Times New Roman"/>
              <a:sym typeface="Times New Roman"/>
            </a:endParaRPr>
          </a:p>
          <a:p>
            <a:pPr indent="-215900" lvl="0" marL="342900" rtl="0" algn="l">
              <a:lnSpc>
                <a:spcPct val="90000"/>
              </a:lnSpc>
              <a:spcBef>
                <a:spcPts val="1000"/>
              </a:spcBef>
              <a:spcAft>
                <a:spcPts val="0"/>
              </a:spcAft>
              <a:buClr>
                <a:schemeClr val="dk1"/>
              </a:buClr>
              <a:buSzPts val="2000"/>
              <a:buFont typeface="Noto Sans Symbols"/>
              <a:buNone/>
            </a:pPr>
            <a:r>
              <a:t/>
            </a:r>
            <a:endParaRPr b="0" sz="2000">
              <a:latin typeface="Times New Roman"/>
              <a:ea typeface="Times New Roman"/>
              <a:cs typeface="Times New Roman"/>
              <a:sym typeface="Times New Roman"/>
            </a:endParaRPr>
          </a:p>
          <a:p>
            <a:pPr indent="-215900" lvl="0" marL="342900" rtl="0" algn="l">
              <a:lnSpc>
                <a:spcPct val="90000"/>
              </a:lnSpc>
              <a:spcBef>
                <a:spcPts val="1000"/>
              </a:spcBef>
              <a:spcAft>
                <a:spcPts val="0"/>
              </a:spcAft>
              <a:buClr>
                <a:schemeClr val="dk1"/>
              </a:buClr>
              <a:buSzPts val="2000"/>
              <a:buFont typeface="Noto Sans Symbols"/>
              <a:buNone/>
            </a:pPr>
            <a:r>
              <a:t/>
            </a:r>
            <a:endParaRPr b="0" sz="2000">
              <a:latin typeface="Times New Roman"/>
              <a:ea typeface="Times New Roman"/>
              <a:cs typeface="Times New Roman"/>
              <a:sym typeface="Times New Roman"/>
            </a:endParaRPr>
          </a:p>
          <a:p>
            <a:pPr indent="-190500" lvl="0" marL="342900" rtl="0" algn="l">
              <a:lnSpc>
                <a:spcPct val="90000"/>
              </a:lnSpc>
              <a:spcBef>
                <a:spcPts val="1000"/>
              </a:spcBef>
              <a:spcAft>
                <a:spcPts val="0"/>
              </a:spcAft>
              <a:buClr>
                <a:schemeClr val="dk1"/>
              </a:buClr>
              <a:buSzPts val="2400"/>
              <a:buFont typeface="Noto Sans Symbols"/>
              <a:buNone/>
            </a:pPr>
            <a:r>
              <a:t/>
            </a:r>
            <a:endParaRPr b="1" sz="2400">
              <a:latin typeface="Times New Roman"/>
              <a:ea typeface="Times New Roman"/>
              <a:cs typeface="Times New Roman"/>
              <a:sym typeface="Times New Roman"/>
            </a:endParaRPr>
          </a:p>
          <a:p>
            <a:pPr indent="-190500" lvl="0" marL="342900" rtl="0" algn="l">
              <a:lnSpc>
                <a:spcPct val="90000"/>
              </a:lnSpc>
              <a:spcBef>
                <a:spcPts val="1000"/>
              </a:spcBef>
              <a:spcAft>
                <a:spcPts val="0"/>
              </a:spcAft>
              <a:buClr>
                <a:schemeClr val="dk1"/>
              </a:buClr>
              <a:buSzPts val="2400"/>
              <a:buFont typeface="Noto Sans Symbols"/>
              <a:buNone/>
            </a:pPr>
            <a:r>
              <a:t/>
            </a:r>
            <a:endParaRPr b="0" sz="2400">
              <a:latin typeface="Times New Roman"/>
              <a:ea typeface="Times New Roman"/>
              <a:cs typeface="Times New Roman"/>
              <a:sym typeface="Times New Roman"/>
            </a:endParaRPr>
          </a:p>
          <a:p>
            <a:pPr indent="-190500" lvl="0" marL="342900" rtl="0" algn="l">
              <a:lnSpc>
                <a:spcPct val="90000"/>
              </a:lnSpc>
              <a:spcBef>
                <a:spcPts val="1000"/>
              </a:spcBef>
              <a:spcAft>
                <a:spcPts val="0"/>
              </a:spcAft>
              <a:buClr>
                <a:schemeClr val="dk1"/>
              </a:buClr>
              <a:buSzPts val="2400"/>
              <a:buFont typeface="Noto Sans Symbols"/>
              <a:buNone/>
            </a:pPr>
            <a:r>
              <a:t/>
            </a:r>
            <a:endParaRPr b="1" sz="2400">
              <a:latin typeface="Times New Roman"/>
              <a:ea typeface="Times New Roman"/>
              <a:cs typeface="Times New Roman"/>
              <a:sym typeface="Times New Roman"/>
            </a:endParaRPr>
          </a:p>
          <a:p>
            <a:pPr indent="-190500" lvl="0" marL="342900" rtl="0" algn="l">
              <a:lnSpc>
                <a:spcPct val="90000"/>
              </a:lnSpc>
              <a:spcBef>
                <a:spcPts val="1000"/>
              </a:spcBef>
              <a:spcAft>
                <a:spcPts val="0"/>
              </a:spcAft>
              <a:buClr>
                <a:schemeClr val="dk1"/>
              </a:buClr>
              <a:buSzPts val="2400"/>
              <a:buFont typeface="Noto Sans Symbols"/>
              <a:buNone/>
            </a:pPr>
            <a:r>
              <a:t/>
            </a:r>
            <a:endParaRPr sz="24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2400"/>
              <a:buNone/>
            </a:pPr>
            <a:r>
              <a:t/>
            </a:r>
            <a:endParaRPr sz="2400">
              <a:latin typeface="Times New Roman"/>
              <a:ea typeface="Times New Roman"/>
              <a:cs typeface="Times New Roman"/>
              <a:sym typeface="Times New Roman"/>
            </a:endParaRPr>
          </a:p>
          <a:p>
            <a:pPr indent="-190500" lvl="0" marL="342900" rtl="0" algn="l">
              <a:lnSpc>
                <a:spcPct val="90000"/>
              </a:lnSpc>
              <a:spcBef>
                <a:spcPts val="1000"/>
              </a:spcBef>
              <a:spcAft>
                <a:spcPts val="0"/>
              </a:spcAft>
              <a:buClr>
                <a:schemeClr val="dk1"/>
              </a:buClr>
              <a:buSzPts val="2400"/>
              <a:buFont typeface="Noto Sans Symbols"/>
              <a:buNone/>
            </a:pPr>
            <a:r>
              <a:t/>
            </a:r>
            <a:endParaRPr b="1" sz="2400">
              <a:latin typeface="Times New Roman"/>
              <a:ea typeface="Times New Roman"/>
              <a:cs typeface="Times New Roman"/>
              <a:sym typeface="Times New Roman"/>
            </a:endParaRPr>
          </a:p>
          <a:p>
            <a:pPr indent="-190500" lvl="0" marL="342900" rtl="0" algn="l">
              <a:lnSpc>
                <a:spcPct val="90000"/>
              </a:lnSpc>
              <a:spcBef>
                <a:spcPts val="1000"/>
              </a:spcBef>
              <a:spcAft>
                <a:spcPts val="0"/>
              </a:spcAft>
              <a:buClr>
                <a:schemeClr val="dk1"/>
              </a:buClr>
              <a:buSzPts val="2400"/>
              <a:buFont typeface="Noto Sans Symbols"/>
              <a:buNone/>
            </a:pPr>
            <a:r>
              <a:t/>
            </a:r>
            <a:endParaRPr b="1" sz="24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2400"/>
              <a:buNone/>
            </a:pPr>
            <a:r>
              <a:t/>
            </a:r>
            <a:endParaRPr b="1" i="0">
              <a:solidFill>
                <a:srgbClr val="2E2E2E"/>
              </a:solidFill>
              <a:latin typeface="Arial"/>
              <a:ea typeface="Arial"/>
              <a:cs typeface="Arial"/>
              <a:sym typeface="Arial"/>
            </a:endParaRPr>
          </a:p>
        </p:txBody>
      </p:sp>
      <p:sp>
        <p:nvSpPr>
          <p:cNvPr id="317" name="Google Shape;317;p29"/>
          <p:cNvSpPr txBox="1"/>
          <p:nvPr/>
        </p:nvSpPr>
        <p:spPr>
          <a:xfrm>
            <a:off x="975360" y="375920"/>
            <a:ext cx="446024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References</a:t>
            </a:r>
            <a:endParaRPr/>
          </a:p>
        </p:txBody>
      </p:sp>
      <p:sp>
        <p:nvSpPr>
          <p:cNvPr id="318" name="Google Shape;318;p29"/>
          <p:cNvSpPr txBox="1"/>
          <p:nvPr/>
        </p:nvSpPr>
        <p:spPr>
          <a:xfrm>
            <a:off x="1076960" y="1022251"/>
            <a:ext cx="10485120" cy="5373828"/>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lang="en-US" sz="1500">
                <a:solidFill>
                  <a:srgbClr val="333333"/>
                </a:solidFill>
                <a:latin typeface="Times New Roman"/>
                <a:ea typeface="Times New Roman"/>
                <a:cs typeface="Times New Roman"/>
                <a:sym typeface="Times New Roman"/>
              </a:rPr>
              <a:t>[7] H. Gull, D. Aljohar, R. Alutaibi, D. Alqahtani, M. Alarfaj and R. Alqahtani, "Smart School Bus Tracking: Requirements and Design of an IoT based School Bus Tracking System," </a:t>
            </a:r>
            <a:r>
              <a:rPr i="1" lang="en-US" sz="1500">
                <a:solidFill>
                  <a:srgbClr val="333333"/>
                </a:solidFill>
                <a:latin typeface="Times New Roman"/>
                <a:ea typeface="Times New Roman"/>
                <a:cs typeface="Times New Roman"/>
                <a:sym typeface="Times New Roman"/>
              </a:rPr>
              <a:t>2021 5th International Conference on Trends in Electronics and Informatics (ICOEI)</a:t>
            </a:r>
            <a:r>
              <a:rPr lang="en-US" sz="1500">
                <a:solidFill>
                  <a:srgbClr val="333333"/>
                </a:solidFill>
                <a:latin typeface="Times New Roman"/>
                <a:ea typeface="Times New Roman"/>
                <a:cs typeface="Times New Roman"/>
                <a:sym typeface="Times New Roman"/>
              </a:rPr>
              <a:t>, 2021, pp. 388-394, doi: 10.1109/ICOEI51242.2021.9452818.</a:t>
            </a:r>
            <a:endParaRPr sz="1500">
              <a:solidFill>
                <a:schemeClr val="dk1"/>
              </a:solidFill>
              <a:latin typeface="Calibri"/>
              <a:ea typeface="Calibri"/>
              <a:cs typeface="Calibri"/>
              <a:sym typeface="Calibri"/>
            </a:endParaRPr>
          </a:p>
          <a:p>
            <a:pPr indent="0" lvl="0" marL="0" marR="0" rtl="0" algn="just">
              <a:lnSpc>
                <a:spcPct val="150000"/>
              </a:lnSpc>
              <a:spcBef>
                <a:spcPts val="800"/>
              </a:spcBef>
              <a:spcAft>
                <a:spcPts val="0"/>
              </a:spcAft>
              <a:buNone/>
            </a:pPr>
            <a:r>
              <a:rPr lang="en-US" sz="1500">
                <a:solidFill>
                  <a:srgbClr val="333333"/>
                </a:solidFill>
                <a:latin typeface="Times New Roman"/>
                <a:ea typeface="Times New Roman"/>
                <a:cs typeface="Times New Roman"/>
                <a:sym typeface="Times New Roman"/>
              </a:rPr>
              <a:t>[8] S. A. E. Yosif, M. M. Abdelwahab, M. Abd Elrahman ALagab and F. Muhammad, "Design of bus tracking and fuel monitoring system," </a:t>
            </a:r>
            <a:r>
              <a:rPr i="1" lang="en-US" sz="1500">
                <a:solidFill>
                  <a:srgbClr val="333333"/>
                </a:solidFill>
                <a:latin typeface="Times New Roman"/>
                <a:ea typeface="Times New Roman"/>
                <a:cs typeface="Times New Roman"/>
                <a:sym typeface="Times New Roman"/>
              </a:rPr>
              <a:t>2017 International Conference on Communication, Control, Computing and Electronics Engineering (ICCCCEE)</a:t>
            </a:r>
            <a:r>
              <a:rPr lang="en-US" sz="1500">
                <a:solidFill>
                  <a:srgbClr val="333333"/>
                </a:solidFill>
                <a:latin typeface="Times New Roman"/>
                <a:ea typeface="Times New Roman"/>
                <a:cs typeface="Times New Roman"/>
                <a:sym typeface="Times New Roman"/>
              </a:rPr>
              <a:t>, 2017, pp. 1-5, doi: 10.1109/ICCCCEE.2017.7867679.</a:t>
            </a:r>
            <a:endParaRPr sz="1500">
              <a:solidFill>
                <a:schemeClr val="dk1"/>
              </a:solidFill>
              <a:latin typeface="Calibri"/>
              <a:ea typeface="Calibri"/>
              <a:cs typeface="Calibri"/>
              <a:sym typeface="Calibri"/>
            </a:endParaRPr>
          </a:p>
          <a:p>
            <a:pPr indent="0" lvl="0" marL="0" marR="0" rtl="0" algn="just">
              <a:lnSpc>
                <a:spcPct val="150000"/>
              </a:lnSpc>
              <a:spcBef>
                <a:spcPts val="800"/>
              </a:spcBef>
              <a:spcAft>
                <a:spcPts val="0"/>
              </a:spcAft>
              <a:buNone/>
            </a:pPr>
            <a:r>
              <a:rPr lang="en-US" sz="1500">
                <a:solidFill>
                  <a:srgbClr val="333333"/>
                </a:solidFill>
                <a:latin typeface="Times New Roman"/>
                <a:ea typeface="Times New Roman"/>
                <a:cs typeface="Times New Roman"/>
                <a:sym typeface="Times New Roman"/>
              </a:rPr>
              <a:t>[9] R. Akter, M. J. H. Khandaker, S. Ahmed, M. M. Mugdho and A. K. M. B. Haque, "RFID based Smart Transportation System with Android Application," </a:t>
            </a:r>
            <a:r>
              <a:rPr i="1" lang="en-US" sz="1500">
                <a:solidFill>
                  <a:srgbClr val="333333"/>
                </a:solidFill>
                <a:latin typeface="Times New Roman"/>
                <a:ea typeface="Times New Roman"/>
                <a:cs typeface="Times New Roman"/>
                <a:sym typeface="Times New Roman"/>
              </a:rPr>
              <a:t>2020 2nd International Conference on Innovative Mechanisms for Industry Applications (ICIMIA)</a:t>
            </a:r>
            <a:r>
              <a:rPr lang="en-US" sz="1500">
                <a:solidFill>
                  <a:srgbClr val="333333"/>
                </a:solidFill>
                <a:latin typeface="Times New Roman"/>
                <a:ea typeface="Times New Roman"/>
                <a:cs typeface="Times New Roman"/>
                <a:sym typeface="Times New Roman"/>
              </a:rPr>
              <a:t>, 2020, pp. 614-619, doi: 10.1109/ICIMIA48430.2020.9074869.</a:t>
            </a:r>
            <a:endParaRPr sz="1500">
              <a:solidFill>
                <a:schemeClr val="dk1"/>
              </a:solidFill>
              <a:latin typeface="Calibri"/>
              <a:ea typeface="Calibri"/>
              <a:cs typeface="Calibri"/>
              <a:sym typeface="Calibri"/>
            </a:endParaRPr>
          </a:p>
          <a:p>
            <a:pPr indent="0" lvl="0" marL="0" marR="0" rtl="0" algn="just">
              <a:lnSpc>
                <a:spcPct val="150000"/>
              </a:lnSpc>
              <a:spcBef>
                <a:spcPts val="800"/>
              </a:spcBef>
              <a:spcAft>
                <a:spcPts val="0"/>
              </a:spcAft>
              <a:buNone/>
            </a:pPr>
            <a:r>
              <a:rPr lang="en-US" sz="1500">
                <a:solidFill>
                  <a:srgbClr val="333333"/>
                </a:solidFill>
                <a:latin typeface="Times New Roman"/>
                <a:ea typeface="Times New Roman"/>
                <a:cs typeface="Times New Roman"/>
                <a:sym typeface="Times New Roman"/>
              </a:rPr>
              <a:t>[10] H. Liu, H. Xu, Y. Yan, Z. Cai, T. Sun and W. Li, "Bus Arrival Time Prediction Based on LSTM and Spatial-Temporal Feature Vector," in </a:t>
            </a:r>
            <a:r>
              <a:rPr i="1" lang="en-US" sz="1500">
                <a:solidFill>
                  <a:srgbClr val="333333"/>
                </a:solidFill>
                <a:latin typeface="Times New Roman"/>
                <a:ea typeface="Times New Roman"/>
                <a:cs typeface="Times New Roman"/>
                <a:sym typeface="Times New Roman"/>
              </a:rPr>
              <a:t>IEEE Access</a:t>
            </a:r>
            <a:r>
              <a:rPr lang="en-US" sz="1500">
                <a:solidFill>
                  <a:srgbClr val="333333"/>
                </a:solidFill>
                <a:latin typeface="Times New Roman"/>
                <a:ea typeface="Times New Roman"/>
                <a:cs typeface="Times New Roman"/>
                <a:sym typeface="Times New Roman"/>
              </a:rPr>
              <a:t>, vol. 8, pp. 11917-11929, 2020, doi: 10.1109/ACCESS.2020.2965094.</a:t>
            </a:r>
            <a:endParaRPr sz="1500">
              <a:solidFill>
                <a:schemeClr val="dk1"/>
              </a:solidFill>
              <a:latin typeface="Calibri"/>
              <a:ea typeface="Calibri"/>
              <a:cs typeface="Calibri"/>
              <a:sym typeface="Calibri"/>
            </a:endParaRPr>
          </a:p>
          <a:p>
            <a:pPr indent="0" lvl="0" marL="0" marR="0" rtl="0" algn="just">
              <a:lnSpc>
                <a:spcPct val="150000"/>
              </a:lnSpc>
              <a:spcBef>
                <a:spcPts val="800"/>
              </a:spcBef>
              <a:spcAft>
                <a:spcPts val="0"/>
              </a:spcAft>
              <a:buNone/>
            </a:pPr>
            <a:r>
              <a:rPr lang="en-US" sz="1500">
                <a:solidFill>
                  <a:srgbClr val="333333"/>
                </a:solidFill>
                <a:latin typeface="Times New Roman"/>
                <a:ea typeface="Times New Roman"/>
                <a:cs typeface="Times New Roman"/>
                <a:sym typeface="Times New Roman"/>
              </a:rPr>
              <a:t>[11] P. Ferrer-Cid, J. M. Barcelo-Ordinas and J. Garcia-Vidal, "Graph Learning Techniques Using Structured Data for IoT Air Pollution Monitoring Platforms," in </a:t>
            </a:r>
            <a:r>
              <a:rPr i="1" lang="en-US" sz="1500">
                <a:solidFill>
                  <a:srgbClr val="333333"/>
                </a:solidFill>
                <a:latin typeface="Times New Roman"/>
                <a:ea typeface="Times New Roman"/>
                <a:cs typeface="Times New Roman"/>
                <a:sym typeface="Times New Roman"/>
              </a:rPr>
              <a:t>IEEE Internet of Things Journal</a:t>
            </a:r>
            <a:r>
              <a:rPr lang="en-US" sz="1500">
                <a:solidFill>
                  <a:srgbClr val="333333"/>
                </a:solidFill>
                <a:latin typeface="Times New Roman"/>
                <a:ea typeface="Times New Roman"/>
                <a:cs typeface="Times New Roman"/>
                <a:sym typeface="Times New Roman"/>
              </a:rPr>
              <a:t>, vol. 8, no. 17, pp. 13652-13663, 1 Sept.1, 2021, doi: 10.1109/JIOT.2021.3067717.</a:t>
            </a:r>
            <a:endParaRPr sz="15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3"/>
          <p:cNvSpPr txBox="1"/>
          <p:nvPr/>
        </p:nvSpPr>
        <p:spPr>
          <a:xfrm>
            <a:off x="978087" y="487306"/>
            <a:ext cx="609452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Introduction</a:t>
            </a:r>
            <a:endParaRPr sz="3200">
              <a:solidFill>
                <a:schemeClr val="dk1"/>
              </a:solidFill>
              <a:latin typeface="Times New Roman"/>
              <a:ea typeface="Times New Roman"/>
              <a:cs typeface="Times New Roman"/>
              <a:sym typeface="Times New Roman"/>
            </a:endParaRPr>
          </a:p>
        </p:txBody>
      </p:sp>
      <p:sp>
        <p:nvSpPr>
          <p:cNvPr id="100" name="Google Shape;100;p3"/>
          <p:cNvSpPr txBox="1"/>
          <p:nvPr/>
        </p:nvSpPr>
        <p:spPr>
          <a:xfrm>
            <a:off x="1341302" y="1511072"/>
            <a:ext cx="9294148" cy="3785652"/>
          </a:xfrm>
          <a:prstGeom prst="rect">
            <a:avLst/>
          </a:prstGeom>
          <a:noFill/>
          <a:ln>
            <a:noFill/>
          </a:ln>
        </p:spPr>
        <p:txBody>
          <a:bodyPr anchorCtr="0" anchor="t" bIns="45700" lIns="91425" spcFirstLastPara="1" rIns="91425" wrap="square" tIns="45700">
            <a:spAutoFit/>
          </a:bodyPr>
          <a:lstStyle/>
          <a:p>
            <a:pPr indent="-342900" lvl="0" marL="342900" marR="0" rtl="0" algn="just">
              <a:spcBef>
                <a:spcPts val="0"/>
              </a:spcBef>
              <a:spcAft>
                <a:spcPts val="0"/>
              </a:spcAft>
              <a:buClr>
                <a:srgbClr val="252525"/>
              </a:buClr>
              <a:buSzPts val="2000"/>
              <a:buFont typeface="Noto Sans Symbols"/>
              <a:buChar char="⮚"/>
            </a:pPr>
            <a:r>
              <a:rPr lang="en-US" sz="2000">
                <a:solidFill>
                  <a:srgbClr val="252525"/>
                </a:solidFill>
                <a:latin typeface="Times New Roman"/>
                <a:ea typeface="Times New Roman"/>
                <a:cs typeface="Times New Roman"/>
                <a:sym typeface="Times New Roman"/>
              </a:rPr>
              <a:t>The primary aim of this project is to track the bus location and monitor air pollution levels in the environment through a mobile application.</a:t>
            </a:r>
            <a:endParaRPr/>
          </a:p>
          <a:p>
            <a:pPr indent="-215900" lvl="0" marL="342900" marR="0" rtl="0" algn="just">
              <a:spcBef>
                <a:spcPts val="0"/>
              </a:spcBef>
              <a:spcAft>
                <a:spcPts val="0"/>
              </a:spcAft>
              <a:buClr>
                <a:schemeClr val="dk1"/>
              </a:buClr>
              <a:buSzPts val="2000"/>
              <a:buFont typeface="Noto Sans Symbols"/>
              <a:buNone/>
            </a:pPr>
            <a:r>
              <a:t/>
            </a:r>
            <a:endParaRPr sz="2000">
              <a:solidFill>
                <a:srgbClr val="252525"/>
              </a:solidFill>
              <a:latin typeface="Times New Roman"/>
              <a:ea typeface="Times New Roman"/>
              <a:cs typeface="Times New Roman"/>
              <a:sym typeface="Times New Roman"/>
            </a:endParaRPr>
          </a:p>
          <a:p>
            <a:pPr indent="-342900" lvl="0" marL="342900" marR="0" rtl="0" algn="just">
              <a:spcBef>
                <a:spcPts val="0"/>
              </a:spcBef>
              <a:spcAft>
                <a:spcPts val="0"/>
              </a:spcAft>
              <a:buClr>
                <a:srgbClr val="252525"/>
              </a:buClr>
              <a:buSzPts val="2000"/>
              <a:buFont typeface="Noto Sans Symbols"/>
              <a:buChar char="⮚"/>
            </a:pPr>
            <a:r>
              <a:rPr lang="en-US" sz="2000">
                <a:solidFill>
                  <a:srgbClr val="252525"/>
                </a:solidFill>
                <a:latin typeface="Times New Roman"/>
                <a:ea typeface="Times New Roman"/>
                <a:cs typeface="Times New Roman"/>
                <a:sym typeface="Times New Roman"/>
              </a:rPr>
              <a:t>When there is a bus failure on an ongoing journey, the passengers go into a dilemma whether to wait there for help to arrive or to move by private vehicle.</a:t>
            </a:r>
            <a:endParaRPr/>
          </a:p>
          <a:p>
            <a:pPr indent="-215900" lvl="0" marL="342900" marR="0" rtl="0" algn="just">
              <a:spcBef>
                <a:spcPts val="0"/>
              </a:spcBef>
              <a:spcAft>
                <a:spcPts val="0"/>
              </a:spcAft>
              <a:buClr>
                <a:schemeClr val="dk1"/>
              </a:buClr>
              <a:buSzPts val="2000"/>
              <a:buFont typeface="Noto Sans Symbols"/>
              <a:buNone/>
            </a:pPr>
            <a:r>
              <a:t/>
            </a:r>
            <a:endParaRPr sz="2000">
              <a:solidFill>
                <a:srgbClr val="252525"/>
              </a:solidFill>
              <a:latin typeface="Times New Roman"/>
              <a:ea typeface="Times New Roman"/>
              <a:cs typeface="Times New Roman"/>
              <a:sym typeface="Times New Roman"/>
            </a:endParaRPr>
          </a:p>
          <a:p>
            <a:pPr indent="-342900" lvl="0" marL="342900" marR="0" rtl="0" algn="just">
              <a:spcBef>
                <a:spcPts val="0"/>
              </a:spcBef>
              <a:spcAft>
                <a:spcPts val="0"/>
              </a:spcAft>
              <a:buClr>
                <a:srgbClr val="252525"/>
              </a:buClr>
              <a:buSzPts val="2000"/>
              <a:buFont typeface="Noto Sans Symbols"/>
              <a:buChar char="⮚"/>
            </a:pPr>
            <a:r>
              <a:rPr lang="en-US" sz="2000">
                <a:solidFill>
                  <a:srgbClr val="252525"/>
                </a:solidFill>
                <a:latin typeface="Times New Roman"/>
                <a:ea typeface="Times New Roman"/>
                <a:cs typeface="Times New Roman"/>
                <a:sym typeface="Times New Roman"/>
              </a:rPr>
              <a:t>Nowadays, the increase in harmful gases in the atmosphere is causing damage to human life.</a:t>
            </a:r>
            <a:endParaRPr/>
          </a:p>
          <a:p>
            <a:pPr indent="-215900" lvl="0" marL="342900" marR="0" rtl="0" algn="just">
              <a:spcBef>
                <a:spcPts val="0"/>
              </a:spcBef>
              <a:spcAft>
                <a:spcPts val="0"/>
              </a:spcAft>
              <a:buClr>
                <a:schemeClr val="dk1"/>
              </a:buClr>
              <a:buSzPts val="2000"/>
              <a:buFont typeface="Noto Sans Symbols"/>
              <a:buNone/>
            </a:pPr>
            <a:r>
              <a:t/>
            </a:r>
            <a:endParaRPr sz="2000">
              <a:solidFill>
                <a:srgbClr val="252525"/>
              </a:solidFill>
              <a:latin typeface="Times New Roman"/>
              <a:ea typeface="Times New Roman"/>
              <a:cs typeface="Times New Roman"/>
              <a:sym typeface="Times New Roman"/>
            </a:endParaRPr>
          </a:p>
          <a:p>
            <a:pPr indent="-342900" lvl="0" marL="342900" marR="0" rtl="0" algn="just">
              <a:spcBef>
                <a:spcPts val="0"/>
              </a:spcBef>
              <a:spcAft>
                <a:spcPts val="0"/>
              </a:spcAft>
              <a:buClr>
                <a:srgbClr val="252525"/>
              </a:buClr>
              <a:buSzPts val="2000"/>
              <a:buFont typeface="Noto Sans Symbols"/>
              <a:buChar char="⮚"/>
            </a:pPr>
            <a:r>
              <a:rPr lang="en-US" sz="2000">
                <a:solidFill>
                  <a:srgbClr val="252525"/>
                </a:solidFill>
                <a:latin typeface="Times New Roman"/>
                <a:ea typeface="Times New Roman"/>
                <a:cs typeface="Times New Roman"/>
                <a:sym typeface="Times New Roman"/>
              </a:rPr>
              <a:t>Through an android application, we can track the current status of the bus, monitoring the air pollution levels and updating the status of those to the nearest corresponding departments.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0"/>
          <p:cNvSpPr txBox="1"/>
          <p:nvPr/>
        </p:nvSpPr>
        <p:spPr>
          <a:xfrm>
            <a:off x="955040" y="991771"/>
            <a:ext cx="10668000" cy="5428855"/>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lang="en-US" sz="1500">
                <a:solidFill>
                  <a:srgbClr val="333333"/>
                </a:solidFill>
                <a:latin typeface="Times New Roman"/>
                <a:ea typeface="Times New Roman"/>
                <a:cs typeface="Times New Roman"/>
                <a:sym typeface="Times New Roman"/>
              </a:rPr>
              <a:t>[12] B. Perumal, J. Deny, K. Alekhya, V. Maneesha and M. Vaishnavi, "Air Pollution Monitoring System by using Arduino IDE," 2021 Second International Conference on Electronics and Sustainable Communication Systems (ICESC), 2021, pp. 797-802, doi: 10.1109/ICESC51422.2021.9533007.</a:t>
            </a:r>
            <a:endParaRPr sz="1500">
              <a:solidFill>
                <a:schemeClr val="dk1"/>
              </a:solidFill>
              <a:latin typeface="Calibri"/>
              <a:ea typeface="Calibri"/>
              <a:cs typeface="Calibri"/>
              <a:sym typeface="Calibri"/>
            </a:endParaRPr>
          </a:p>
          <a:p>
            <a:pPr indent="0" lvl="0" marL="0" marR="0" rtl="0" algn="just">
              <a:lnSpc>
                <a:spcPct val="150000"/>
              </a:lnSpc>
              <a:spcBef>
                <a:spcPts val="800"/>
              </a:spcBef>
              <a:spcAft>
                <a:spcPts val="0"/>
              </a:spcAft>
              <a:buNone/>
            </a:pPr>
            <a:r>
              <a:rPr lang="en-US" sz="1500">
                <a:solidFill>
                  <a:srgbClr val="333333"/>
                </a:solidFill>
                <a:latin typeface="Times New Roman"/>
                <a:ea typeface="Times New Roman"/>
                <a:cs typeface="Times New Roman"/>
                <a:sym typeface="Times New Roman"/>
              </a:rPr>
              <a:t>[13] K. Ammar, M. Jalmoud, A. Boushehri and K. Fakhro, "A Real-time School Bus Tracking and Monitoring System," </a:t>
            </a:r>
            <a:r>
              <a:rPr i="1" lang="en-US" sz="1500">
                <a:solidFill>
                  <a:srgbClr val="333333"/>
                </a:solidFill>
                <a:latin typeface="Times New Roman"/>
                <a:ea typeface="Times New Roman"/>
                <a:cs typeface="Times New Roman"/>
                <a:sym typeface="Times New Roman"/>
              </a:rPr>
              <a:t>2019 IEEE 10th Annual Information Technology, Electronics and Mobile Communication Conference (IEMCON)</a:t>
            </a:r>
            <a:r>
              <a:rPr lang="en-US" sz="1500">
                <a:solidFill>
                  <a:srgbClr val="333333"/>
                </a:solidFill>
                <a:latin typeface="Times New Roman"/>
                <a:ea typeface="Times New Roman"/>
                <a:cs typeface="Times New Roman"/>
                <a:sym typeface="Times New Roman"/>
              </a:rPr>
              <a:t>, 2019, pp. 0654-0660, doi: 10.1109/IEMCON.2019.8936199.</a:t>
            </a:r>
            <a:endParaRPr sz="1500">
              <a:solidFill>
                <a:schemeClr val="dk1"/>
              </a:solidFill>
              <a:latin typeface="Calibri"/>
              <a:ea typeface="Calibri"/>
              <a:cs typeface="Calibri"/>
              <a:sym typeface="Calibri"/>
            </a:endParaRPr>
          </a:p>
          <a:p>
            <a:pPr indent="0" lvl="0" marL="0" marR="0" rtl="0" algn="just">
              <a:lnSpc>
                <a:spcPct val="150000"/>
              </a:lnSpc>
              <a:spcBef>
                <a:spcPts val="800"/>
              </a:spcBef>
              <a:spcAft>
                <a:spcPts val="0"/>
              </a:spcAft>
              <a:buNone/>
            </a:pPr>
            <a:r>
              <a:rPr lang="en-US" sz="1500">
                <a:solidFill>
                  <a:srgbClr val="333333"/>
                </a:solidFill>
                <a:latin typeface="Times New Roman"/>
                <a:ea typeface="Times New Roman"/>
                <a:cs typeface="Times New Roman"/>
                <a:sym typeface="Times New Roman"/>
              </a:rPr>
              <a:t>[14]  S. Akter, T. Islam, R. F. Olanrewaju and A. A. Binyamin, "A Cloud-Based Bus Tracking System Based on Internet-of-Things Technology," </a:t>
            </a:r>
            <a:r>
              <a:rPr i="1" lang="en-US" sz="1500">
                <a:solidFill>
                  <a:srgbClr val="333333"/>
                </a:solidFill>
                <a:latin typeface="Times New Roman"/>
                <a:ea typeface="Times New Roman"/>
                <a:cs typeface="Times New Roman"/>
                <a:sym typeface="Times New Roman"/>
              </a:rPr>
              <a:t>2019 7th International Conference on Mechatronics Engineering (ICOM)</a:t>
            </a:r>
            <a:r>
              <a:rPr lang="en-US" sz="1500">
                <a:solidFill>
                  <a:srgbClr val="333333"/>
                </a:solidFill>
                <a:latin typeface="Times New Roman"/>
                <a:ea typeface="Times New Roman"/>
                <a:cs typeface="Times New Roman"/>
                <a:sym typeface="Times New Roman"/>
              </a:rPr>
              <a:t>, 2019, pp. 1-5, doi: 10.1109/ICOM47790.2019.8952037.</a:t>
            </a:r>
            <a:endParaRPr sz="1500">
              <a:solidFill>
                <a:schemeClr val="dk1"/>
              </a:solidFill>
              <a:latin typeface="Calibri"/>
              <a:ea typeface="Calibri"/>
              <a:cs typeface="Calibri"/>
              <a:sym typeface="Calibri"/>
            </a:endParaRPr>
          </a:p>
          <a:p>
            <a:pPr indent="0" lvl="0" marL="0" marR="0" rtl="0" algn="just">
              <a:lnSpc>
                <a:spcPct val="150000"/>
              </a:lnSpc>
              <a:spcBef>
                <a:spcPts val="800"/>
              </a:spcBef>
              <a:spcAft>
                <a:spcPts val="0"/>
              </a:spcAft>
              <a:buNone/>
            </a:pPr>
            <a:r>
              <a:rPr lang="en-US" sz="1500">
                <a:solidFill>
                  <a:srgbClr val="333333"/>
                </a:solidFill>
                <a:latin typeface="Times New Roman"/>
                <a:ea typeface="Times New Roman"/>
                <a:cs typeface="Times New Roman"/>
                <a:sym typeface="Times New Roman"/>
              </a:rPr>
              <a:t>[15] M. A. Hafiizh Nur, S. Hadiyoso, F. B. Belladina, D. N. Ramadan and I. Wijayanto, "Tracking, Arrival Time Estimator, and Passenger Information System on Bus Rapid Transit (BRT)," </a:t>
            </a:r>
            <a:r>
              <a:rPr i="1" lang="en-US" sz="1500">
                <a:solidFill>
                  <a:srgbClr val="333333"/>
                </a:solidFill>
                <a:latin typeface="Times New Roman"/>
                <a:ea typeface="Times New Roman"/>
                <a:cs typeface="Times New Roman"/>
                <a:sym typeface="Times New Roman"/>
              </a:rPr>
              <a:t>2020 8th International Conference on Information and Communication Technology (ICoICT)</a:t>
            </a:r>
            <a:r>
              <a:rPr lang="en-US" sz="1500">
                <a:solidFill>
                  <a:srgbClr val="333333"/>
                </a:solidFill>
                <a:latin typeface="Times New Roman"/>
                <a:ea typeface="Times New Roman"/>
                <a:cs typeface="Times New Roman"/>
                <a:sym typeface="Times New Roman"/>
              </a:rPr>
              <a:t>, 2020, pp. 1-4, doi: 10.1109/ICoICT49345.2020.9166375.</a:t>
            </a:r>
            <a:endParaRPr sz="1500">
              <a:solidFill>
                <a:schemeClr val="dk1"/>
              </a:solidFill>
              <a:latin typeface="Calibri"/>
              <a:ea typeface="Calibri"/>
              <a:cs typeface="Calibri"/>
              <a:sym typeface="Calibri"/>
            </a:endParaRPr>
          </a:p>
          <a:p>
            <a:pPr indent="0" lvl="0" marL="0" marR="0" rtl="0" algn="just">
              <a:lnSpc>
                <a:spcPct val="150000"/>
              </a:lnSpc>
              <a:spcBef>
                <a:spcPts val="800"/>
              </a:spcBef>
              <a:spcAft>
                <a:spcPts val="0"/>
              </a:spcAft>
              <a:buNone/>
            </a:pPr>
            <a:r>
              <a:rPr lang="en-US" sz="1500">
                <a:solidFill>
                  <a:srgbClr val="333333"/>
                </a:solidFill>
                <a:latin typeface="Times New Roman"/>
                <a:ea typeface="Times New Roman"/>
                <a:cs typeface="Times New Roman"/>
                <a:sym typeface="Times New Roman"/>
              </a:rPr>
              <a:t>[16] K. Premkumar, P. K., P. J., P. D. and P. P., "College Bus Tracking and Notification System," </a:t>
            </a:r>
            <a:r>
              <a:rPr i="1" lang="en-US" sz="1500">
                <a:solidFill>
                  <a:srgbClr val="333333"/>
                </a:solidFill>
                <a:latin typeface="Times New Roman"/>
                <a:ea typeface="Times New Roman"/>
                <a:cs typeface="Times New Roman"/>
                <a:sym typeface="Times New Roman"/>
              </a:rPr>
              <a:t>2020 International Conference on System, Computation, Automation and Networking (ICSCAN)</a:t>
            </a:r>
            <a:r>
              <a:rPr lang="en-US" sz="1500">
                <a:solidFill>
                  <a:srgbClr val="333333"/>
                </a:solidFill>
                <a:latin typeface="Times New Roman"/>
                <a:ea typeface="Times New Roman"/>
                <a:cs typeface="Times New Roman"/>
                <a:sym typeface="Times New Roman"/>
              </a:rPr>
              <a:t>, 2020, pp. 1-4, doi: 10.1109/ICSCAN49426.2020.9262303.</a:t>
            </a:r>
            <a:endParaRPr sz="1500">
              <a:solidFill>
                <a:schemeClr val="dk1"/>
              </a:solidFill>
              <a:latin typeface="Calibri"/>
              <a:ea typeface="Calibri"/>
              <a:cs typeface="Calibri"/>
              <a:sym typeface="Calibri"/>
            </a:endParaRPr>
          </a:p>
        </p:txBody>
      </p:sp>
      <p:sp>
        <p:nvSpPr>
          <p:cNvPr id="324" name="Google Shape;324;p30"/>
          <p:cNvSpPr txBox="1"/>
          <p:nvPr/>
        </p:nvSpPr>
        <p:spPr>
          <a:xfrm>
            <a:off x="955040" y="345440"/>
            <a:ext cx="514096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References</a:t>
            </a:r>
            <a:endParaRPr b="1" sz="3600">
              <a:solidFill>
                <a:schemeClr val="dk1"/>
              </a:solidFill>
              <a:latin typeface="Times New Roman"/>
              <a:ea typeface="Times New Roman"/>
              <a:cs typeface="Times New Roman"/>
              <a:sym typeface="Times New Roma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1"/>
          <p:cNvSpPr/>
          <p:nvPr/>
        </p:nvSpPr>
        <p:spPr>
          <a:xfrm>
            <a:off x="3529178" y="2990334"/>
            <a:ext cx="2795958"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4000">
                <a:solidFill>
                  <a:srgbClr val="7030A0"/>
                </a:solidFill>
                <a:latin typeface="Overlock"/>
                <a:ea typeface="Overlock"/>
                <a:cs typeface="Overlock"/>
                <a:sym typeface="Overlock"/>
              </a:rPr>
              <a:t>Thank You</a:t>
            </a:r>
            <a:endParaRPr/>
          </a:p>
        </p:txBody>
      </p:sp>
      <p:pic>
        <p:nvPicPr>
          <p:cNvPr id="330" name="Google Shape;330;p31"/>
          <p:cNvPicPr preferRelativeResize="0"/>
          <p:nvPr/>
        </p:nvPicPr>
        <p:blipFill rotWithShape="1">
          <a:blip r:embed="rId3">
            <a:alphaModFix/>
          </a:blip>
          <a:srcRect b="0" l="0" r="0" t="0"/>
          <a:stretch/>
        </p:blipFill>
        <p:spPr>
          <a:xfrm>
            <a:off x="3177123" y="1454943"/>
            <a:ext cx="6296025" cy="394811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4"/>
          <p:cNvSpPr txBox="1"/>
          <p:nvPr/>
        </p:nvSpPr>
        <p:spPr>
          <a:xfrm>
            <a:off x="978087" y="498274"/>
            <a:ext cx="609452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Literature Study</a:t>
            </a:r>
            <a:endParaRPr sz="2800">
              <a:solidFill>
                <a:schemeClr val="dk1"/>
              </a:solidFill>
              <a:latin typeface="Times New Roman"/>
              <a:ea typeface="Times New Roman"/>
              <a:cs typeface="Times New Roman"/>
              <a:sym typeface="Times New Roman"/>
            </a:endParaRPr>
          </a:p>
        </p:txBody>
      </p:sp>
      <p:sp>
        <p:nvSpPr>
          <p:cNvPr id="106" name="Google Shape;106;p4"/>
          <p:cNvSpPr txBox="1"/>
          <p:nvPr/>
        </p:nvSpPr>
        <p:spPr>
          <a:xfrm>
            <a:off x="978087" y="2219437"/>
            <a:ext cx="10827026"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800">
              <a:solidFill>
                <a:schemeClr val="dk1"/>
              </a:solidFill>
              <a:latin typeface="Arial Black"/>
              <a:ea typeface="Arial Black"/>
              <a:cs typeface="Arial Black"/>
              <a:sym typeface="Arial Black"/>
            </a:endParaRPr>
          </a:p>
          <a:p>
            <a:pPr indent="0" lvl="0" marL="0" marR="0" rtl="0" algn="l">
              <a:spcBef>
                <a:spcPts val="0"/>
              </a:spcBef>
              <a:spcAft>
                <a:spcPts val="0"/>
              </a:spcAft>
              <a:buNone/>
            </a:pPr>
            <a:r>
              <a:t/>
            </a:r>
            <a:endParaRPr sz="2800">
              <a:solidFill>
                <a:schemeClr val="dk1"/>
              </a:solidFill>
              <a:latin typeface="Arial Black"/>
              <a:ea typeface="Arial Black"/>
              <a:cs typeface="Arial Black"/>
              <a:sym typeface="Arial Black"/>
            </a:endParaRPr>
          </a:p>
        </p:txBody>
      </p:sp>
      <p:graphicFrame>
        <p:nvGraphicFramePr>
          <p:cNvPr id="107" name="Google Shape;107;p4"/>
          <p:cNvGraphicFramePr/>
          <p:nvPr/>
        </p:nvGraphicFramePr>
        <p:xfrm>
          <a:off x="538360" y="1130308"/>
          <a:ext cx="3000000" cy="3000000"/>
        </p:xfrm>
        <a:graphic>
          <a:graphicData uri="http://schemas.openxmlformats.org/drawingml/2006/table">
            <a:tbl>
              <a:tblPr bandRow="1" firstRow="1">
                <a:noFill/>
                <a:tableStyleId>{D9726C0A-6B32-4216-86F7-9C9E1C58E036}</a:tableStyleId>
              </a:tblPr>
              <a:tblGrid>
                <a:gridCol w="537875"/>
                <a:gridCol w="2205325"/>
                <a:gridCol w="2330825"/>
                <a:gridCol w="2008100"/>
                <a:gridCol w="770975"/>
                <a:gridCol w="3413675"/>
              </a:tblGrid>
              <a:tr h="761500">
                <a:tc>
                  <a:txBody>
                    <a:bodyPr/>
                    <a:lstStyle/>
                    <a:p>
                      <a:pPr indent="0" lvl="0" marL="0" marR="0" rtl="0" algn="ctr">
                        <a:spcBef>
                          <a:spcPts val="0"/>
                        </a:spcBef>
                        <a:spcAft>
                          <a:spcPts val="0"/>
                        </a:spcAft>
                        <a:buNone/>
                      </a:pPr>
                      <a:r>
                        <a:t/>
                      </a:r>
                      <a:endParaRPr sz="1200" u="none" cap="none" strike="noStrike">
                        <a:latin typeface="Times New Roman"/>
                        <a:ea typeface="Times New Roman"/>
                        <a:cs typeface="Times New Roman"/>
                        <a:sym typeface="Times New Roman"/>
                      </a:endParaRPr>
                    </a:p>
                    <a:p>
                      <a:pPr indent="0" lvl="0" marL="0" marR="0" rtl="0" algn="ctr">
                        <a:spcBef>
                          <a:spcPts val="0"/>
                        </a:spcBef>
                        <a:spcAft>
                          <a:spcPts val="0"/>
                        </a:spcAft>
                        <a:buNone/>
                      </a:pPr>
                      <a:r>
                        <a:rPr lang="en-US" sz="1200" u="none" cap="none" strike="noStrike">
                          <a:latin typeface="Times New Roman"/>
                          <a:ea typeface="Times New Roman"/>
                          <a:cs typeface="Times New Roman"/>
                          <a:sym typeface="Times New Roman"/>
                        </a:rPr>
                        <a:t>      S.NO</a:t>
                      </a:r>
                      <a:endParaRPr/>
                    </a:p>
                  </a:txBody>
                  <a:tcPr marT="45725" marB="45725" marR="91450" marL="91450" anchor="ctr"/>
                </a:tc>
                <a:tc>
                  <a:txBody>
                    <a:bodyPr/>
                    <a:lstStyle/>
                    <a:p>
                      <a:pPr indent="0" lvl="0" marL="0" marR="0" rtl="0" algn="ctr">
                        <a:lnSpc>
                          <a:spcPct val="100000"/>
                        </a:lnSpc>
                        <a:spcBef>
                          <a:spcPts val="0"/>
                        </a:spcBef>
                        <a:spcAft>
                          <a:spcPts val="0"/>
                        </a:spcAft>
                        <a:buClr>
                          <a:schemeClr val="dk1"/>
                        </a:buClr>
                        <a:buSzPts val="1200"/>
                        <a:buFont typeface="Calibri"/>
                        <a:buNone/>
                      </a:pPr>
                      <a:r>
                        <a:t/>
                      </a:r>
                      <a:endParaRPr b="1" sz="1200" u="none" cap="none" strike="noStrike">
                        <a:latin typeface="Times New Roman"/>
                        <a:ea typeface="Times New Roman"/>
                        <a:cs typeface="Times New Roman"/>
                        <a:sym typeface="Times New Roman"/>
                      </a:endParaRPr>
                    </a:p>
                    <a:p>
                      <a:pPr indent="0" lvl="0" marL="0" marR="0" rtl="0" algn="ctr">
                        <a:lnSpc>
                          <a:spcPct val="100000"/>
                        </a:lnSpc>
                        <a:spcBef>
                          <a:spcPts val="0"/>
                        </a:spcBef>
                        <a:spcAft>
                          <a:spcPts val="0"/>
                        </a:spcAft>
                        <a:buClr>
                          <a:schemeClr val="dk1"/>
                        </a:buClr>
                        <a:buSzPts val="1200"/>
                        <a:buFont typeface="Times New Roman"/>
                        <a:buNone/>
                      </a:pPr>
                      <a:r>
                        <a:rPr b="1" lang="en-US" sz="1200" u="none" cap="none" strike="noStrike">
                          <a:latin typeface="Times New Roman"/>
                          <a:ea typeface="Times New Roman"/>
                          <a:cs typeface="Times New Roman"/>
                          <a:sym typeface="Times New Roman"/>
                        </a:rPr>
                        <a:t>TITLE  OF THE PAPER</a:t>
                      </a:r>
                      <a:endParaRPr b="1" sz="1200" u="none" cap="none" strike="noStrike">
                        <a:latin typeface="Times New Roman"/>
                        <a:ea typeface="Times New Roman"/>
                        <a:cs typeface="Times New Roman"/>
                        <a:sym typeface="Times New Roman"/>
                      </a:endParaRPr>
                    </a:p>
                    <a:p>
                      <a:pPr indent="0" lvl="0" marL="0" marR="0" rtl="0" algn="ctr">
                        <a:spcBef>
                          <a:spcPts val="0"/>
                        </a:spcBef>
                        <a:spcAft>
                          <a:spcPts val="0"/>
                        </a:spcAft>
                        <a:buNone/>
                      </a:pPr>
                      <a:r>
                        <a:t/>
                      </a:r>
                      <a:endParaRPr sz="1200" u="none" cap="none" strike="noStrike">
                        <a:latin typeface="Times New Roman"/>
                        <a:ea typeface="Times New Roman"/>
                        <a:cs typeface="Times New Roman"/>
                        <a:sym typeface="Times New Roman"/>
                      </a:endParaRPr>
                    </a:p>
                  </a:txBody>
                  <a:tcPr marT="45725" marB="45725" marR="91450" marL="91450" anchor="ctr"/>
                </a:tc>
                <a:tc>
                  <a:txBody>
                    <a:bodyPr/>
                    <a:lstStyle/>
                    <a:p>
                      <a:pPr indent="0" lvl="0" marL="0" marR="0" rtl="0" algn="ctr">
                        <a:spcBef>
                          <a:spcPts val="0"/>
                        </a:spcBef>
                        <a:spcAft>
                          <a:spcPts val="0"/>
                        </a:spcAft>
                        <a:buNone/>
                      </a:pPr>
                      <a:r>
                        <a:t/>
                      </a:r>
                      <a:endParaRPr sz="1200" u="none" cap="none" strike="noStrike">
                        <a:latin typeface="Times New Roman"/>
                        <a:ea typeface="Times New Roman"/>
                        <a:cs typeface="Times New Roman"/>
                        <a:sym typeface="Times New Roman"/>
                      </a:endParaRPr>
                    </a:p>
                    <a:p>
                      <a:pPr indent="0" lvl="0" marL="0" marR="0" rtl="0" algn="ctr">
                        <a:spcBef>
                          <a:spcPts val="0"/>
                        </a:spcBef>
                        <a:spcAft>
                          <a:spcPts val="0"/>
                        </a:spcAft>
                        <a:buNone/>
                      </a:pPr>
                      <a:r>
                        <a:rPr lang="en-US" sz="1200" u="none" cap="none" strike="noStrike">
                          <a:latin typeface="Times New Roman"/>
                          <a:ea typeface="Times New Roman"/>
                          <a:cs typeface="Times New Roman"/>
                          <a:sym typeface="Times New Roman"/>
                        </a:rPr>
                        <a:t>AUTHORS</a:t>
                      </a:r>
                      <a:endParaRPr/>
                    </a:p>
                  </a:txBody>
                  <a:tcPr marT="45725" marB="45725" marR="91450" marL="91450" anchor="ctr"/>
                </a:tc>
                <a:tc>
                  <a:txBody>
                    <a:bodyPr/>
                    <a:lstStyle/>
                    <a:p>
                      <a:pPr indent="0" lvl="0" marL="0" marR="0" rtl="0" algn="ctr">
                        <a:spcBef>
                          <a:spcPts val="0"/>
                        </a:spcBef>
                        <a:spcAft>
                          <a:spcPts val="0"/>
                        </a:spcAft>
                        <a:buNone/>
                      </a:pPr>
                      <a:r>
                        <a:t/>
                      </a:r>
                      <a:endParaRPr b="0" sz="1200" u="none" cap="none" strike="noStrike">
                        <a:latin typeface="Times New Roman"/>
                        <a:ea typeface="Times New Roman"/>
                        <a:cs typeface="Times New Roman"/>
                        <a:sym typeface="Times New Roman"/>
                      </a:endParaRPr>
                    </a:p>
                    <a:p>
                      <a:pPr indent="0" lvl="0" marL="0" marR="0" rtl="0" algn="ctr">
                        <a:spcBef>
                          <a:spcPts val="0"/>
                        </a:spcBef>
                        <a:spcAft>
                          <a:spcPts val="0"/>
                        </a:spcAft>
                        <a:buNone/>
                      </a:pPr>
                      <a:r>
                        <a:rPr b="1" lang="en-US" sz="1200" u="none" cap="none" strike="noStrike">
                          <a:latin typeface="Times New Roman"/>
                          <a:ea typeface="Times New Roman"/>
                          <a:cs typeface="Times New Roman"/>
                          <a:sym typeface="Times New Roman"/>
                        </a:rPr>
                        <a:t>CONFERENCE/</a:t>
                      </a:r>
                      <a:endParaRPr/>
                    </a:p>
                    <a:p>
                      <a:pPr indent="0" lvl="0" marL="0" marR="0" rtl="0" algn="ctr">
                        <a:spcBef>
                          <a:spcPts val="0"/>
                        </a:spcBef>
                        <a:spcAft>
                          <a:spcPts val="0"/>
                        </a:spcAft>
                        <a:buNone/>
                      </a:pPr>
                      <a:r>
                        <a:rPr b="1" lang="en-US" sz="1200" u="none" cap="none" strike="noStrike">
                          <a:latin typeface="Times New Roman"/>
                          <a:ea typeface="Times New Roman"/>
                          <a:cs typeface="Times New Roman"/>
                          <a:sym typeface="Times New Roman"/>
                        </a:rPr>
                        <a:t>JOURNAL NAME</a:t>
                      </a:r>
                      <a:endParaRPr/>
                    </a:p>
                  </a:txBody>
                  <a:tcPr marT="45725" marB="45725" marR="91450" marL="91450" anchor="ctr"/>
                </a:tc>
                <a:tc>
                  <a:txBody>
                    <a:bodyPr/>
                    <a:lstStyle/>
                    <a:p>
                      <a:pPr indent="0" lvl="0" marL="0" marR="0" rtl="0" algn="ctr">
                        <a:spcBef>
                          <a:spcPts val="0"/>
                        </a:spcBef>
                        <a:spcAft>
                          <a:spcPts val="0"/>
                        </a:spcAft>
                        <a:buNone/>
                      </a:pPr>
                      <a:r>
                        <a:t/>
                      </a:r>
                      <a:endParaRPr sz="1200" u="none" cap="none" strike="noStrike">
                        <a:latin typeface="Times New Roman"/>
                        <a:ea typeface="Times New Roman"/>
                        <a:cs typeface="Times New Roman"/>
                        <a:sym typeface="Times New Roman"/>
                      </a:endParaRPr>
                    </a:p>
                    <a:p>
                      <a:pPr indent="0" lvl="0" marL="0" marR="0" rtl="0" algn="ctr">
                        <a:spcBef>
                          <a:spcPts val="0"/>
                        </a:spcBef>
                        <a:spcAft>
                          <a:spcPts val="0"/>
                        </a:spcAft>
                        <a:buNone/>
                      </a:pPr>
                      <a:r>
                        <a:rPr lang="en-US" sz="1200" u="none" cap="none" strike="noStrike">
                          <a:latin typeface="Times New Roman"/>
                          <a:ea typeface="Times New Roman"/>
                          <a:cs typeface="Times New Roman"/>
                          <a:sym typeface="Times New Roman"/>
                        </a:rPr>
                        <a:t>YEAR</a:t>
                      </a:r>
                      <a:endParaRPr/>
                    </a:p>
                  </a:txBody>
                  <a:tcPr marT="45725" marB="45725" marR="91450" marL="91450" anchor="ctr"/>
                </a:tc>
                <a:tc>
                  <a:txBody>
                    <a:bodyPr/>
                    <a:lstStyle/>
                    <a:p>
                      <a:pPr indent="0" lvl="0" marL="0" marR="0" rtl="0" algn="ctr">
                        <a:spcBef>
                          <a:spcPts val="0"/>
                        </a:spcBef>
                        <a:spcAft>
                          <a:spcPts val="0"/>
                        </a:spcAft>
                        <a:buNone/>
                      </a:pPr>
                      <a:r>
                        <a:t/>
                      </a:r>
                      <a:endParaRPr b="1" sz="1200" u="none" cap="none" strike="noStrike">
                        <a:latin typeface="Times New Roman"/>
                        <a:ea typeface="Times New Roman"/>
                        <a:cs typeface="Times New Roman"/>
                        <a:sym typeface="Times New Roman"/>
                      </a:endParaRPr>
                    </a:p>
                    <a:p>
                      <a:pPr indent="0" lvl="0" marL="0" marR="0" rtl="0" algn="ctr">
                        <a:spcBef>
                          <a:spcPts val="0"/>
                        </a:spcBef>
                        <a:spcAft>
                          <a:spcPts val="0"/>
                        </a:spcAft>
                        <a:buNone/>
                      </a:pPr>
                      <a:r>
                        <a:rPr b="1" lang="en-US" sz="1200" u="none" cap="none" strike="noStrike">
                          <a:latin typeface="Times New Roman"/>
                          <a:ea typeface="Times New Roman"/>
                          <a:cs typeface="Times New Roman"/>
                          <a:sym typeface="Times New Roman"/>
                        </a:rPr>
                        <a:t>PROBLEM </a:t>
                      </a:r>
                      <a:endParaRPr/>
                    </a:p>
                    <a:p>
                      <a:pPr indent="0" lvl="0" marL="0" marR="0" rtl="0" algn="ctr">
                        <a:spcBef>
                          <a:spcPts val="0"/>
                        </a:spcBef>
                        <a:spcAft>
                          <a:spcPts val="0"/>
                        </a:spcAft>
                        <a:buNone/>
                      </a:pPr>
                      <a:r>
                        <a:rPr b="1" lang="en-US" sz="1200" u="none" cap="none" strike="noStrike">
                          <a:latin typeface="Times New Roman"/>
                          <a:ea typeface="Times New Roman"/>
                          <a:cs typeface="Times New Roman"/>
                          <a:sym typeface="Times New Roman"/>
                        </a:rPr>
                        <a:t>ADDRESS</a:t>
                      </a:r>
                      <a:endParaRPr b="1" sz="1200" u="none" cap="none" strike="noStrike">
                        <a:latin typeface="Times New Roman"/>
                        <a:ea typeface="Times New Roman"/>
                        <a:cs typeface="Times New Roman"/>
                        <a:sym typeface="Times New Roman"/>
                      </a:endParaRPr>
                    </a:p>
                  </a:txBody>
                  <a:tcPr marT="45725" marB="45725" marR="91450" marL="91450" anchor="ctr"/>
                </a:tc>
              </a:tr>
              <a:tr h="1132775">
                <a:tc>
                  <a:txBody>
                    <a:bodyPr/>
                    <a:lstStyle/>
                    <a:p>
                      <a:pPr indent="0" lvl="0" marL="0" marR="0" rtl="0" algn="ctr">
                        <a:spcBef>
                          <a:spcPts val="0"/>
                        </a:spcBef>
                        <a:spcAft>
                          <a:spcPts val="0"/>
                        </a:spcAft>
                        <a:buNone/>
                      </a:pPr>
                      <a:r>
                        <a:rPr b="1" lang="en-US" sz="1200" u="none" cap="none" strike="noStrike">
                          <a:latin typeface="Times New Roman"/>
                          <a:ea typeface="Times New Roman"/>
                          <a:cs typeface="Times New Roman"/>
                          <a:sym typeface="Times New Roman"/>
                        </a:rPr>
                        <a:t>1.</a:t>
                      </a:r>
                      <a:endParaRPr/>
                    </a:p>
                  </a:txBody>
                  <a:tcPr marT="45725" marB="45725" marR="91450" marL="91450" anchor="ctr"/>
                </a:tc>
                <a:tc>
                  <a:txBody>
                    <a:bodyPr/>
                    <a:lstStyle/>
                    <a:p>
                      <a:pPr indent="0" lvl="0" marL="0" marR="0" rtl="0" algn="l">
                        <a:spcBef>
                          <a:spcPts val="0"/>
                        </a:spcBef>
                        <a:spcAft>
                          <a:spcPts val="0"/>
                        </a:spcAft>
                        <a:buNone/>
                      </a:pPr>
                      <a:r>
                        <a:rPr lang="en-US" sz="1200" u="none" cap="none" strike="noStrike">
                          <a:latin typeface="Times New Roman"/>
                          <a:ea typeface="Times New Roman"/>
                          <a:cs typeface="Times New Roman"/>
                          <a:sym typeface="Times New Roman"/>
                        </a:rPr>
                        <a:t>A Low Cost Outdoor Air Pollution Monitoring Device with Power Controlled Built-In PM Sensor</a:t>
                      </a:r>
                      <a:endParaRPr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Das, Payali and Ghosh, Sushmita and Chatterjee, Shouri and De, Swades</a:t>
                      </a:r>
                      <a:endParaRPr b="1" sz="12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IEEE Sensors Journal, vol. 22, no. 13, pp. 13682-13695</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2022</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This article presents the design of a low cost, innovative Air Pollution Monitoring Device (APMD) along with the evaluation of its advanced features. An on-board Particulate Matter (PM) sensor is designed to measure PM </a:t>
                      </a:r>
                      <a:r>
                        <a:rPr b="0" baseline="-25000" i="0" lang="en-US" sz="1200">
                          <a:solidFill>
                            <a:schemeClr val="dk1"/>
                          </a:solidFill>
                          <a:latin typeface="Times New Roman"/>
                          <a:ea typeface="Times New Roman"/>
                          <a:cs typeface="Times New Roman"/>
                          <a:sym typeface="Times New Roman"/>
                        </a:rPr>
                        <a:t>2.5</a:t>
                      </a:r>
                      <a:r>
                        <a:rPr b="0" i="0" lang="en-US" sz="1200">
                          <a:solidFill>
                            <a:schemeClr val="dk1"/>
                          </a:solidFill>
                          <a:latin typeface="Times New Roman"/>
                          <a:ea typeface="Times New Roman"/>
                          <a:cs typeface="Times New Roman"/>
                          <a:sym typeface="Times New Roman"/>
                        </a:rPr>
                        <a:t> and PM </a:t>
                      </a:r>
                      <a:r>
                        <a:rPr b="0" baseline="-25000" i="0" lang="en-US" sz="1200">
                          <a:solidFill>
                            <a:schemeClr val="dk1"/>
                          </a:solidFill>
                          <a:latin typeface="Times New Roman"/>
                          <a:ea typeface="Times New Roman"/>
                          <a:cs typeface="Times New Roman"/>
                          <a:sym typeface="Times New Roman"/>
                        </a:rPr>
                        <a:t>10</a:t>
                      </a:r>
                      <a:r>
                        <a:rPr b="0" i="0" lang="en-US" sz="1200">
                          <a:solidFill>
                            <a:schemeClr val="dk1"/>
                          </a:solidFill>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txBody>
                  <a:tcPr marT="45725" marB="45725" marR="91450" marL="91450"/>
                </a:tc>
              </a:tr>
              <a:tr h="1132775">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2.</a:t>
                      </a:r>
                      <a:endParaRPr/>
                    </a:p>
                    <a:p>
                      <a:pPr indent="0" lvl="0" marL="0" marR="0" rtl="0" algn="ctr">
                        <a:spcBef>
                          <a:spcPts val="0"/>
                        </a:spcBef>
                        <a:spcAft>
                          <a:spcPts val="0"/>
                        </a:spcAft>
                        <a:buNone/>
                      </a:pPr>
                      <a:r>
                        <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lang="en-US" sz="1200">
                          <a:latin typeface="Times New Roman"/>
                          <a:ea typeface="Times New Roman"/>
                          <a:cs typeface="Times New Roman"/>
                          <a:sym typeface="Times New Roman"/>
                        </a:rPr>
                        <a:t>IoT Bus Monitoring System via Mobile Application</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Hakeem, Muhammad Fareez Mohd Ainul and Sulaiman</a:t>
                      </a:r>
                      <a:endParaRPr/>
                    </a:p>
                  </a:txBody>
                  <a:tcPr marT="45725" marB="45725" marR="91450" marL="91450"/>
                </a:tc>
                <a:tc>
                  <a:txBody>
                    <a:bodyPr/>
                    <a:lstStyle/>
                    <a:p>
                      <a:pPr indent="0" lvl="0" marL="0" marR="0" rtl="0" algn="l">
                        <a:spcBef>
                          <a:spcPts val="0"/>
                        </a:spcBef>
                        <a:spcAft>
                          <a:spcPts val="0"/>
                        </a:spcAft>
                        <a:buNone/>
                      </a:pPr>
                      <a:r>
                        <a:rPr b="0" i="1" lang="en-US" sz="1200">
                          <a:solidFill>
                            <a:schemeClr val="dk1"/>
                          </a:solidFill>
                          <a:latin typeface="Times New Roman"/>
                          <a:ea typeface="Times New Roman"/>
                          <a:cs typeface="Times New Roman"/>
                          <a:sym typeface="Times New Roman"/>
                        </a:rPr>
                        <a:t>IEEE International Conference on Automatic Control and Intelligent Systems (I2CACIS)</a:t>
                      </a:r>
                      <a:r>
                        <a:rPr b="0" i="0" lang="en-US" sz="1200">
                          <a:solidFill>
                            <a:schemeClr val="dk1"/>
                          </a:solidFill>
                          <a:latin typeface="Times New Roman"/>
                          <a:ea typeface="Times New Roman"/>
                          <a:cs typeface="Times New Roman"/>
                          <a:sym typeface="Times New Roman"/>
                        </a:rPr>
                        <a:t>, 2022, pp. 125-130</a:t>
                      </a:r>
                      <a:endParaRPr b="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2022</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This paper presents a simple Internet of Things (IoT) prototype for users to view or for authorities to monitor the bus activity via a mobile application on the available bus seats, bus schedule, and bus activities. </a:t>
                      </a:r>
                      <a:endParaRPr sz="1200">
                        <a:latin typeface="Times New Roman"/>
                        <a:ea typeface="Times New Roman"/>
                        <a:cs typeface="Times New Roman"/>
                        <a:sym typeface="Times New Roman"/>
                      </a:endParaRPr>
                    </a:p>
                  </a:txBody>
                  <a:tcPr marT="45725" marB="45725" marR="91450" marL="91450"/>
                </a:tc>
              </a:tr>
              <a:tr h="944700">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3.</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lang="en-US" sz="1200">
                          <a:latin typeface="Times New Roman"/>
                          <a:ea typeface="Times New Roman"/>
                          <a:cs typeface="Times New Roman"/>
                          <a:sym typeface="Times New Roman"/>
                        </a:rPr>
                        <a:t>Rapid detection of high-emitting vehicles by on-road remote sensing technology improves urban air quality</a:t>
                      </a:r>
                      <a:endParaRPr b="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Huang, Yuhan and Lee, Casey KC and Yam, Yat-Shing and Mok</a:t>
                      </a:r>
                      <a:endParaRPr/>
                    </a:p>
                  </a:txBody>
                  <a:tcPr marT="45725" marB="45725" marR="91450" marL="91450"/>
                </a:tc>
                <a:tc>
                  <a:txBody>
                    <a:bodyPr/>
                    <a:lstStyle/>
                    <a:p>
                      <a:pPr indent="0" lvl="0" marL="0" marR="0" rtl="0" algn="l">
                        <a:spcBef>
                          <a:spcPts val="0"/>
                        </a:spcBef>
                        <a:spcAft>
                          <a:spcPts val="0"/>
                        </a:spcAft>
                        <a:buNone/>
                      </a:pPr>
                      <a:r>
                        <a:rPr lang="en-US" sz="1200">
                          <a:latin typeface="Times New Roman"/>
                          <a:ea typeface="Times New Roman"/>
                          <a:cs typeface="Times New Roman"/>
                          <a:sym typeface="Times New Roman"/>
                        </a:rPr>
                        <a:t>Science advances</a:t>
                      </a:r>
                      <a:endParaRPr b="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2020</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Here, we report the use of on-road remote sensing (RS) technology for fast, accurate, and cost-effective identification of high-emitting vehicles as an enforcement program for improving urban air quality. </a:t>
                      </a:r>
                      <a:endParaRPr b="0" sz="1200">
                        <a:latin typeface="Times New Roman"/>
                        <a:ea typeface="Times New Roman"/>
                        <a:cs typeface="Times New Roman"/>
                        <a:sym typeface="Times New Roman"/>
                      </a:endParaRPr>
                    </a:p>
                  </a:txBody>
                  <a:tcPr marT="45725" marB="45725" marR="91450" marL="91450"/>
                </a:tc>
              </a:tr>
              <a:tr h="981725">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4.</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lang="en-US" sz="1200">
                          <a:latin typeface="Times New Roman"/>
                          <a:ea typeface="Times New Roman"/>
                          <a:cs typeface="Times New Roman"/>
                          <a:sym typeface="Times New Roman"/>
                        </a:rPr>
                        <a:t>An Adaptive Communication Model for Android Bus Tracking App</a:t>
                      </a:r>
                      <a:endParaRPr b="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Baichoo Bibi and Chiniah, Aatish</a:t>
                      </a:r>
                      <a:endParaRPr b="1" sz="12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IEEE, </a:t>
                      </a:r>
                      <a:r>
                        <a:rPr b="0" i="1" lang="en-US" sz="1200">
                          <a:solidFill>
                            <a:schemeClr val="dk1"/>
                          </a:solidFill>
                          <a:latin typeface="Times New Roman"/>
                          <a:ea typeface="Times New Roman"/>
                          <a:cs typeface="Times New Roman"/>
                          <a:sym typeface="Times New Roman"/>
                        </a:rPr>
                        <a:t>2nd Global Conference for Advancement in Technology (GCAT)</a:t>
                      </a:r>
                      <a:r>
                        <a:rPr b="0" i="0" lang="en-US" sz="1200">
                          <a:solidFill>
                            <a:schemeClr val="dk1"/>
                          </a:solidFill>
                          <a:latin typeface="Times New Roman"/>
                          <a:ea typeface="Times New Roman"/>
                          <a:cs typeface="Times New Roman"/>
                          <a:sym typeface="Times New Roman"/>
                        </a:rPr>
                        <a:t>, 2021, pp. 1-6</a:t>
                      </a:r>
                      <a:endParaRPr b="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2021</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In order to have an efficient Android Bus Tracking App, it needs to be able to communicate with bus device that could be in any location at any given time.</a:t>
                      </a:r>
                      <a:endParaRPr b="0" sz="1200">
                        <a:latin typeface="Times New Roman"/>
                        <a:ea typeface="Times New Roman"/>
                        <a:cs typeface="Times New Roman"/>
                        <a:sym typeface="Times New Roman"/>
                      </a:endParaRPr>
                    </a:p>
                  </a:txBody>
                  <a:tcPr marT="45725" marB="45725" marR="91450" marL="91450"/>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5"/>
          <p:cNvSpPr txBox="1"/>
          <p:nvPr>
            <p:ph type="title"/>
          </p:nvPr>
        </p:nvSpPr>
        <p:spPr>
          <a:xfrm>
            <a:off x="980661" y="569844"/>
            <a:ext cx="3379304" cy="39756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Font typeface="Times New Roman"/>
              <a:buNone/>
            </a:pPr>
            <a:r>
              <a:rPr b="1" lang="en-US" sz="2800">
                <a:latin typeface="Times New Roman"/>
                <a:ea typeface="Times New Roman"/>
                <a:cs typeface="Times New Roman"/>
                <a:sym typeface="Times New Roman"/>
              </a:rPr>
              <a:t>Literature Study</a:t>
            </a:r>
            <a:endParaRPr/>
          </a:p>
        </p:txBody>
      </p:sp>
      <p:graphicFrame>
        <p:nvGraphicFramePr>
          <p:cNvPr id="113" name="Google Shape;113;p5"/>
          <p:cNvGraphicFramePr/>
          <p:nvPr/>
        </p:nvGraphicFramePr>
        <p:xfrm>
          <a:off x="620446" y="1120361"/>
          <a:ext cx="3000000" cy="3000000"/>
        </p:xfrm>
        <a:graphic>
          <a:graphicData uri="http://schemas.openxmlformats.org/drawingml/2006/table">
            <a:tbl>
              <a:tblPr bandRow="1" firstRow="1">
                <a:noFill/>
                <a:tableStyleId>{D9726C0A-6B32-4216-86F7-9C9E1C58E036}</a:tableStyleId>
              </a:tblPr>
              <a:tblGrid>
                <a:gridCol w="625650"/>
                <a:gridCol w="2241175"/>
                <a:gridCol w="2079800"/>
                <a:gridCol w="1990175"/>
                <a:gridCol w="735100"/>
                <a:gridCol w="3279200"/>
              </a:tblGrid>
              <a:tr h="738325">
                <a:tc>
                  <a:txBody>
                    <a:bodyPr/>
                    <a:lstStyle/>
                    <a:p>
                      <a:pPr indent="0" lvl="0" marL="0" marR="0" rtl="0" algn="ctr">
                        <a:spcBef>
                          <a:spcPts val="0"/>
                        </a:spcBef>
                        <a:spcAft>
                          <a:spcPts val="0"/>
                        </a:spcAft>
                        <a:buNone/>
                      </a:pPr>
                      <a:r>
                        <a:t/>
                      </a:r>
                      <a:endParaRPr sz="1200">
                        <a:latin typeface="Times New Roman"/>
                        <a:ea typeface="Times New Roman"/>
                        <a:cs typeface="Times New Roman"/>
                        <a:sym typeface="Times New Roman"/>
                      </a:endParaRPr>
                    </a:p>
                    <a:p>
                      <a:pPr indent="0" lvl="0" marL="0" marR="0" rtl="0" algn="ctr">
                        <a:spcBef>
                          <a:spcPts val="0"/>
                        </a:spcBef>
                        <a:spcAft>
                          <a:spcPts val="0"/>
                        </a:spcAft>
                        <a:buNone/>
                      </a:pPr>
                      <a:r>
                        <a:rPr lang="en-US" sz="1200">
                          <a:latin typeface="Times New Roman"/>
                          <a:ea typeface="Times New Roman"/>
                          <a:cs typeface="Times New Roman"/>
                          <a:sym typeface="Times New Roman"/>
                        </a:rPr>
                        <a:t>      S.NO</a:t>
                      </a:r>
                      <a:endParaRPr/>
                    </a:p>
                  </a:txBody>
                  <a:tcPr marT="45725" marB="45725" marR="91450" marL="91450" anchor="ctr"/>
                </a:tc>
                <a:tc>
                  <a:txBody>
                    <a:bodyPr/>
                    <a:lstStyle/>
                    <a:p>
                      <a:pPr indent="0" lvl="0" marL="0" marR="0" rtl="0" algn="ctr">
                        <a:lnSpc>
                          <a:spcPct val="100000"/>
                        </a:lnSpc>
                        <a:spcBef>
                          <a:spcPts val="0"/>
                        </a:spcBef>
                        <a:spcAft>
                          <a:spcPts val="0"/>
                        </a:spcAft>
                        <a:buClr>
                          <a:schemeClr val="dk1"/>
                        </a:buClr>
                        <a:buSzPts val="1200"/>
                        <a:buFont typeface="Calibri"/>
                        <a:buNone/>
                      </a:pPr>
                      <a:r>
                        <a:t/>
                      </a:r>
                      <a:endParaRPr b="1" sz="1200">
                        <a:latin typeface="Times New Roman"/>
                        <a:ea typeface="Times New Roman"/>
                        <a:cs typeface="Times New Roman"/>
                        <a:sym typeface="Times New Roman"/>
                      </a:endParaRPr>
                    </a:p>
                    <a:p>
                      <a:pPr indent="0" lvl="0" marL="0" marR="0" rtl="0" algn="ctr">
                        <a:lnSpc>
                          <a:spcPct val="100000"/>
                        </a:lnSpc>
                        <a:spcBef>
                          <a:spcPts val="0"/>
                        </a:spcBef>
                        <a:spcAft>
                          <a:spcPts val="0"/>
                        </a:spcAft>
                        <a:buClr>
                          <a:schemeClr val="dk1"/>
                        </a:buClr>
                        <a:buSzPts val="1200"/>
                        <a:buFont typeface="Times New Roman"/>
                        <a:buNone/>
                      </a:pPr>
                      <a:r>
                        <a:rPr b="1" lang="en-US" sz="1200">
                          <a:latin typeface="Times New Roman"/>
                          <a:ea typeface="Times New Roman"/>
                          <a:cs typeface="Times New Roman"/>
                          <a:sym typeface="Times New Roman"/>
                        </a:rPr>
                        <a:t>TITLE  OF THE PAPER</a:t>
                      </a:r>
                      <a:endParaRPr b="1" sz="1200">
                        <a:latin typeface="Times New Roman"/>
                        <a:ea typeface="Times New Roman"/>
                        <a:cs typeface="Times New Roman"/>
                        <a:sym typeface="Times New Roman"/>
                      </a:endParaRPr>
                    </a:p>
                    <a:p>
                      <a:pPr indent="0" lvl="0" marL="0" marR="0" rtl="0" algn="ctr">
                        <a:spcBef>
                          <a:spcPts val="0"/>
                        </a:spcBef>
                        <a:spcAft>
                          <a:spcPts val="0"/>
                        </a:spcAft>
                        <a:buNone/>
                      </a:pPr>
                      <a:r>
                        <a:t/>
                      </a:r>
                      <a:endParaRPr sz="1200">
                        <a:latin typeface="Times New Roman"/>
                        <a:ea typeface="Times New Roman"/>
                        <a:cs typeface="Times New Roman"/>
                        <a:sym typeface="Times New Roman"/>
                      </a:endParaRPr>
                    </a:p>
                  </a:txBody>
                  <a:tcPr marT="45725" marB="45725" marR="91450" marL="91450" anchor="ctr"/>
                </a:tc>
                <a:tc>
                  <a:txBody>
                    <a:bodyPr/>
                    <a:lstStyle/>
                    <a:p>
                      <a:pPr indent="0" lvl="0" marL="0" marR="0" rtl="0" algn="ctr">
                        <a:spcBef>
                          <a:spcPts val="0"/>
                        </a:spcBef>
                        <a:spcAft>
                          <a:spcPts val="0"/>
                        </a:spcAft>
                        <a:buNone/>
                      </a:pPr>
                      <a:r>
                        <a:t/>
                      </a:r>
                      <a:endParaRPr sz="1200">
                        <a:latin typeface="Times New Roman"/>
                        <a:ea typeface="Times New Roman"/>
                        <a:cs typeface="Times New Roman"/>
                        <a:sym typeface="Times New Roman"/>
                      </a:endParaRPr>
                    </a:p>
                    <a:p>
                      <a:pPr indent="0" lvl="0" marL="0" marR="0" rtl="0" algn="ctr">
                        <a:spcBef>
                          <a:spcPts val="0"/>
                        </a:spcBef>
                        <a:spcAft>
                          <a:spcPts val="0"/>
                        </a:spcAft>
                        <a:buNone/>
                      </a:pPr>
                      <a:r>
                        <a:rPr lang="en-US" sz="1200">
                          <a:latin typeface="Times New Roman"/>
                          <a:ea typeface="Times New Roman"/>
                          <a:cs typeface="Times New Roman"/>
                          <a:sym typeface="Times New Roman"/>
                        </a:rPr>
                        <a:t>AUTHORS</a:t>
                      </a:r>
                      <a:endParaRPr/>
                    </a:p>
                  </a:txBody>
                  <a:tcPr marT="45725" marB="45725" marR="91450" marL="91450" anchor="ctr"/>
                </a:tc>
                <a:tc>
                  <a:txBody>
                    <a:bodyPr/>
                    <a:lstStyle/>
                    <a:p>
                      <a:pPr indent="0" lvl="0" marL="0" marR="0" rtl="0" algn="ctr">
                        <a:spcBef>
                          <a:spcPts val="0"/>
                        </a:spcBef>
                        <a:spcAft>
                          <a:spcPts val="0"/>
                        </a:spcAft>
                        <a:buNone/>
                      </a:pPr>
                      <a:r>
                        <a:t/>
                      </a:r>
                      <a:endParaRPr b="0" sz="1200">
                        <a:latin typeface="Times New Roman"/>
                        <a:ea typeface="Times New Roman"/>
                        <a:cs typeface="Times New Roman"/>
                        <a:sym typeface="Times New Roman"/>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CONFERENCE/</a:t>
                      </a:r>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JOURNAL NAME</a:t>
                      </a:r>
                      <a:endParaRPr/>
                    </a:p>
                  </a:txBody>
                  <a:tcPr marT="45725" marB="45725" marR="91450" marL="91450" anchor="ctr"/>
                </a:tc>
                <a:tc>
                  <a:txBody>
                    <a:bodyPr/>
                    <a:lstStyle/>
                    <a:p>
                      <a:pPr indent="0" lvl="0" marL="0" marR="0" rtl="0" algn="ctr">
                        <a:spcBef>
                          <a:spcPts val="0"/>
                        </a:spcBef>
                        <a:spcAft>
                          <a:spcPts val="0"/>
                        </a:spcAft>
                        <a:buNone/>
                      </a:pPr>
                      <a:r>
                        <a:t/>
                      </a:r>
                      <a:endParaRPr sz="1200">
                        <a:latin typeface="Times New Roman"/>
                        <a:ea typeface="Times New Roman"/>
                        <a:cs typeface="Times New Roman"/>
                        <a:sym typeface="Times New Roman"/>
                      </a:endParaRPr>
                    </a:p>
                    <a:p>
                      <a:pPr indent="0" lvl="0" marL="0" marR="0" rtl="0" algn="ctr">
                        <a:spcBef>
                          <a:spcPts val="0"/>
                        </a:spcBef>
                        <a:spcAft>
                          <a:spcPts val="0"/>
                        </a:spcAft>
                        <a:buNone/>
                      </a:pPr>
                      <a:r>
                        <a:rPr lang="en-US" sz="1200">
                          <a:latin typeface="Times New Roman"/>
                          <a:ea typeface="Times New Roman"/>
                          <a:cs typeface="Times New Roman"/>
                          <a:sym typeface="Times New Roman"/>
                        </a:rPr>
                        <a:t>YEAR</a:t>
                      </a:r>
                      <a:endParaRPr/>
                    </a:p>
                  </a:txBody>
                  <a:tcPr marT="45725" marB="45725" marR="91450" marL="91450" anchor="ctr"/>
                </a:tc>
                <a:tc>
                  <a:txBody>
                    <a:bodyPr/>
                    <a:lstStyle/>
                    <a:p>
                      <a:pPr indent="0" lvl="0" marL="0" marR="0" rtl="0" algn="ctr">
                        <a:spcBef>
                          <a:spcPts val="0"/>
                        </a:spcBef>
                        <a:spcAft>
                          <a:spcPts val="0"/>
                        </a:spcAft>
                        <a:buNone/>
                      </a:pPr>
                      <a:r>
                        <a:t/>
                      </a:r>
                      <a:endParaRPr b="1" sz="1200">
                        <a:latin typeface="Times New Roman"/>
                        <a:ea typeface="Times New Roman"/>
                        <a:cs typeface="Times New Roman"/>
                        <a:sym typeface="Times New Roman"/>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PROBLEM </a:t>
                      </a:r>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ADDRESS</a:t>
                      </a:r>
                      <a:endParaRPr b="1" sz="1200">
                        <a:latin typeface="Times New Roman"/>
                        <a:ea typeface="Times New Roman"/>
                        <a:cs typeface="Times New Roman"/>
                        <a:sym typeface="Times New Roman"/>
                      </a:endParaRPr>
                    </a:p>
                  </a:txBody>
                  <a:tcPr marT="45725" marB="45725" marR="91450" marL="91450" anchor="ctr"/>
                </a:tc>
              </a:tr>
              <a:tr h="1082050">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5.</a:t>
                      </a:r>
                      <a:endParaRPr/>
                    </a:p>
                  </a:txBody>
                  <a:tcPr marT="45725" marB="45725" marR="91450" marL="91450" anchor="ctr"/>
                </a:tc>
                <a:tc>
                  <a:txBody>
                    <a:bodyPr/>
                    <a:lstStyle/>
                    <a:p>
                      <a:pPr indent="0" lvl="0" marL="0" marR="0" rtl="0" algn="l">
                        <a:spcBef>
                          <a:spcPts val="0"/>
                        </a:spcBef>
                        <a:spcAft>
                          <a:spcPts val="0"/>
                        </a:spcAft>
                        <a:buNone/>
                      </a:pPr>
                      <a:r>
                        <a:rPr lang="en-US" sz="1200">
                          <a:latin typeface="Times New Roman"/>
                          <a:ea typeface="Times New Roman"/>
                          <a:cs typeface="Times New Roman"/>
                          <a:sym typeface="Times New Roman"/>
                        </a:rPr>
                        <a:t>Air pollution monitoring and prediction using IoT</a:t>
                      </a:r>
                      <a:endParaRPr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Ayele, Temesegan Walelign and Mehta, Rutvik</a:t>
                      </a:r>
                      <a:endParaRPr/>
                    </a:p>
                  </a:txBody>
                  <a:tcPr marT="45725" marB="45725" marR="91450" marL="91450"/>
                </a:tc>
                <a:tc>
                  <a:txBody>
                    <a:bodyPr/>
                    <a:lstStyle/>
                    <a:p>
                      <a:pPr indent="0" lvl="0" marL="0" marR="0" rtl="0" algn="l">
                        <a:spcBef>
                          <a:spcPts val="0"/>
                        </a:spcBef>
                        <a:spcAft>
                          <a:spcPts val="0"/>
                        </a:spcAft>
                        <a:buNone/>
                      </a:pPr>
                      <a:r>
                        <a:rPr b="0" i="0" lang="en-US" sz="1200">
                          <a:latin typeface="Times New Roman"/>
                          <a:ea typeface="Times New Roman"/>
                          <a:cs typeface="Times New Roman"/>
                          <a:sym typeface="Times New Roman"/>
                        </a:rPr>
                        <a:t>IEEE, </a:t>
                      </a:r>
                      <a:r>
                        <a:rPr b="0" i="0" lang="en-US" sz="1200">
                          <a:solidFill>
                            <a:schemeClr val="dk1"/>
                          </a:solidFill>
                          <a:latin typeface="Times New Roman"/>
                          <a:ea typeface="Times New Roman"/>
                          <a:cs typeface="Times New Roman"/>
                          <a:sym typeface="Times New Roman"/>
                        </a:rPr>
                        <a:t>Sixth International Conference on Parallel, Distributed and Grid Computing (PDGC), 2020, pp. 57-60</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2018</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In this work an IoT based air pollution monitoring and prediction system is proposed.</a:t>
                      </a:r>
                      <a:endParaRPr sz="1200">
                        <a:latin typeface="Times New Roman"/>
                        <a:ea typeface="Times New Roman"/>
                        <a:cs typeface="Times New Roman"/>
                        <a:sym typeface="Times New Roman"/>
                      </a:endParaRPr>
                    </a:p>
                  </a:txBody>
                  <a:tcPr marT="45725" marB="45725" marR="91450" marL="91450"/>
                </a:tc>
              </a:tr>
              <a:tr h="1082050">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6.</a:t>
                      </a:r>
                      <a:endParaRPr/>
                    </a:p>
                    <a:p>
                      <a:pPr indent="0" lvl="0" marL="0" marR="0" rtl="0" algn="ctr">
                        <a:spcBef>
                          <a:spcPts val="0"/>
                        </a:spcBef>
                        <a:spcAft>
                          <a:spcPts val="0"/>
                        </a:spcAft>
                        <a:buNone/>
                      </a:pPr>
                      <a:r>
                        <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lang="en-US" sz="1200">
                          <a:latin typeface="Times New Roman"/>
                          <a:ea typeface="Times New Roman"/>
                          <a:cs typeface="Times New Roman"/>
                          <a:sym typeface="Times New Roman"/>
                        </a:rPr>
                        <a:t>On modeling air pollution detection with internet of vehicles</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Shakhov, Vladimir and Sokolova, Olga</a:t>
                      </a:r>
                      <a:endParaRPr/>
                    </a:p>
                  </a:txBody>
                  <a:tcPr marT="45725" marB="45725" marR="91450" marL="91450"/>
                </a:tc>
                <a:tc>
                  <a:txBody>
                    <a:bodyPr/>
                    <a:lstStyle/>
                    <a:p>
                      <a:pPr indent="0" lvl="0" marL="0" marR="0" rtl="0" algn="l">
                        <a:spcBef>
                          <a:spcPts val="0"/>
                        </a:spcBef>
                        <a:spcAft>
                          <a:spcPts val="0"/>
                        </a:spcAft>
                        <a:buNone/>
                      </a:pPr>
                      <a:r>
                        <a:rPr b="0" i="0" lang="en-US" sz="1200">
                          <a:latin typeface="Times New Roman"/>
                          <a:ea typeface="Times New Roman"/>
                          <a:cs typeface="Times New Roman"/>
                          <a:sym typeface="Times New Roman"/>
                        </a:rPr>
                        <a:t>IEEE, 1</a:t>
                      </a:r>
                      <a:r>
                        <a:rPr b="0" i="0" lang="en-US" sz="1200">
                          <a:solidFill>
                            <a:schemeClr val="dk1"/>
                          </a:solidFill>
                          <a:latin typeface="Times New Roman"/>
                          <a:ea typeface="Times New Roman"/>
                          <a:cs typeface="Times New Roman"/>
                          <a:sym typeface="Times New Roman"/>
                        </a:rPr>
                        <a:t>5th International Asian School-Seminar Optimization Problems of Complex Systems (OPCS), 2019, pp. 183-186</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2021</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In the paper we consider a monitoring system, which sensors installed on vehicles.</a:t>
                      </a:r>
                      <a:endParaRPr sz="1200">
                        <a:latin typeface="Times New Roman"/>
                        <a:ea typeface="Times New Roman"/>
                        <a:cs typeface="Times New Roman"/>
                        <a:sym typeface="Times New Roman"/>
                      </a:endParaRPr>
                    </a:p>
                  </a:txBody>
                  <a:tcPr marT="45725" marB="45725" marR="91450" marL="91450"/>
                </a:tc>
              </a:tr>
              <a:tr h="1135475">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7.</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lang="en-US" sz="1200">
                          <a:latin typeface="Times New Roman"/>
                          <a:ea typeface="Times New Roman"/>
                          <a:cs typeface="Times New Roman"/>
                          <a:sym typeface="Times New Roman"/>
                        </a:rPr>
                        <a:t>Android application based smart bus transportation system for pandemic situations</a:t>
                      </a:r>
                      <a:endParaRPr b="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Krishnan, R Santhana and Manikandan, S and Raj</a:t>
                      </a:r>
                      <a:endParaRPr b="1" sz="12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b="0" i="0" lang="en-US" sz="1200">
                          <a:latin typeface="Times New Roman"/>
                          <a:ea typeface="Times New Roman"/>
                          <a:cs typeface="Times New Roman"/>
                          <a:sym typeface="Times New Roman"/>
                        </a:rPr>
                        <a:t>IEEE, </a:t>
                      </a:r>
                      <a:r>
                        <a:rPr b="0" i="0" lang="en-US" sz="1200">
                          <a:solidFill>
                            <a:schemeClr val="dk1"/>
                          </a:solidFill>
                          <a:latin typeface="Times New Roman"/>
                          <a:ea typeface="Times New Roman"/>
                          <a:cs typeface="Times New Roman"/>
                          <a:sym typeface="Times New Roman"/>
                        </a:rPr>
                        <a:t>Third International Conference on Intelligent Communication Technologies and Virtual Mobile Networks (ICICV), 2021, pp. 938-942</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2021</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In order to provide additional safety to the passengers the temperature of the passengers is monitored and intimated to the bus in change before they are permitted into the bus.</a:t>
                      </a:r>
                      <a:endParaRPr b="0" sz="1200">
                        <a:latin typeface="Times New Roman"/>
                        <a:ea typeface="Times New Roman"/>
                        <a:cs typeface="Times New Roman"/>
                        <a:sym typeface="Times New Roman"/>
                      </a:endParaRPr>
                    </a:p>
                  </a:txBody>
                  <a:tcPr marT="45725" marB="45725" marR="91450" marL="91450"/>
                </a:tc>
              </a:tr>
              <a:tr h="937775">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8.</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lang="en-US" sz="1200">
                          <a:latin typeface="Times New Roman"/>
                          <a:ea typeface="Times New Roman"/>
                          <a:cs typeface="Times New Roman"/>
                          <a:sym typeface="Times New Roman"/>
                        </a:rPr>
                        <a:t>Bus Tracking App for Universities Transportation</a:t>
                      </a:r>
                      <a:endParaRPr b="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Mohammed, Siti Asma</a:t>
                      </a:r>
                      <a:endParaRPr/>
                    </a:p>
                  </a:txBody>
                  <a:tcPr marT="45725" marB="45725" marR="91450" marL="91450"/>
                </a:tc>
                <a:tc>
                  <a:txBody>
                    <a:bodyPr/>
                    <a:lstStyle/>
                    <a:p>
                      <a:pPr indent="0" lvl="0" marL="0" marR="0" rtl="0" algn="l">
                        <a:spcBef>
                          <a:spcPts val="0"/>
                        </a:spcBef>
                        <a:spcAft>
                          <a:spcPts val="0"/>
                        </a:spcAft>
                        <a:buNone/>
                      </a:pPr>
                      <a:r>
                        <a:rPr i="0" lang="en-US" sz="1200">
                          <a:latin typeface="Times New Roman"/>
                          <a:ea typeface="Times New Roman"/>
                          <a:cs typeface="Times New Roman"/>
                          <a:sym typeface="Times New Roman"/>
                        </a:rPr>
                        <a:t>TURCOMAT</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2021</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The main objectives of developing this application are to inform users regarding the current bus location and estimated arrival time. </a:t>
                      </a:r>
                      <a:endParaRPr b="0" sz="1200">
                        <a:latin typeface="Times New Roman"/>
                        <a:ea typeface="Times New Roman"/>
                        <a:cs typeface="Times New Roman"/>
                        <a:sym typeface="Times New Roman"/>
                      </a:endParaRPr>
                    </a:p>
                  </a:txBody>
                  <a:tcPr marT="45725" marB="45725" marR="91450" marL="91450"/>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6"/>
          <p:cNvSpPr txBox="1"/>
          <p:nvPr>
            <p:ph type="title"/>
          </p:nvPr>
        </p:nvSpPr>
        <p:spPr>
          <a:xfrm>
            <a:off x="980661" y="569844"/>
            <a:ext cx="3379304" cy="39756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Font typeface="Times New Roman"/>
              <a:buNone/>
            </a:pPr>
            <a:r>
              <a:rPr b="1" lang="en-US" sz="2800">
                <a:latin typeface="Times New Roman"/>
                <a:ea typeface="Times New Roman"/>
                <a:cs typeface="Times New Roman"/>
                <a:sym typeface="Times New Roman"/>
              </a:rPr>
              <a:t>Literature Study</a:t>
            </a:r>
            <a:endParaRPr/>
          </a:p>
        </p:txBody>
      </p:sp>
      <p:graphicFrame>
        <p:nvGraphicFramePr>
          <p:cNvPr id="119" name="Google Shape;119;p6"/>
          <p:cNvGraphicFramePr/>
          <p:nvPr/>
        </p:nvGraphicFramePr>
        <p:xfrm>
          <a:off x="620446" y="1120361"/>
          <a:ext cx="3000000" cy="3000000"/>
        </p:xfrm>
        <a:graphic>
          <a:graphicData uri="http://schemas.openxmlformats.org/drawingml/2006/table">
            <a:tbl>
              <a:tblPr bandRow="1" firstRow="1">
                <a:noFill/>
                <a:tableStyleId>{D9726C0A-6B32-4216-86F7-9C9E1C58E036}</a:tableStyleId>
              </a:tblPr>
              <a:tblGrid>
                <a:gridCol w="589800"/>
                <a:gridCol w="1864650"/>
                <a:gridCol w="2698375"/>
                <a:gridCol w="1989750"/>
                <a:gridCol w="718550"/>
                <a:gridCol w="3089975"/>
              </a:tblGrid>
              <a:tr h="760000">
                <a:tc>
                  <a:txBody>
                    <a:bodyPr/>
                    <a:lstStyle/>
                    <a:p>
                      <a:pPr indent="0" lvl="0" marL="0" marR="0" rtl="0" algn="ctr">
                        <a:spcBef>
                          <a:spcPts val="0"/>
                        </a:spcBef>
                        <a:spcAft>
                          <a:spcPts val="0"/>
                        </a:spcAft>
                        <a:buNone/>
                      </a:pPr>
                      <a:r>
                        <a:t/>
                      </a:r>
                      <a:endParaRPr sz="1200">
                        <a:latin typeface="Times New Roman"/>
                        <a:ea typeface="Times New Roman"/>
                        <a:cs typeface="Times New Roman"/>
                        <a:sym typeface="Times New Roman"/>
                      </a:endParaRPr>
                    </a:p>
                    <a:p>
                      <a:pPr indent="0" lvl="0" marL="0" marR="0" rtl="0" algn="ctr">
                        <a:spcBef>
                          <a:spcPts val="0"/>
                        </a:spcBef>
                        <a:spcAft>
                          <a:spcPts val="0"/>
                        </a:spcAft>
                        <a:buNone/>
                      </a:pPr>
                      <a:r>
                        <a:rPr lang="en-US" sz="1200">
                          <a:latin typeface="Times New Roman"/>
                          <a:ea typeface="Times New Roman"/>
                          <a:cs typeface="Times New Roman"/>
                          <a:sym typeface="Times New Roman"/>
                        </a:rPr>
                        <a:t>      S.NO</a:t>
                      </a:r>
                      <a:endParaRPr/>
                    </a:p>
                  </a:txBody>
                  <a:tcPr marT="45725" marB="45725" marR="91450" marL="91450" anchor="ctr"/>
                </a:tc>
                <a:tc>
                  <a:txBody>
                    <a:bodyPr/>
                    <a:lstStyle/>
                    <a:p>
                      <a:pPr indent="0" lvl="0" marL="0" marR="0" rtl="0" algn="ctr">
                        <a:lnSpc>
                          <a:spcPct val="100000"/>
                        </a:lnSpc>
                        <a:spcBef>
                          <a:spcPts val="0"/>
                        </a:spcBef>
                        <a:spcAft>
                          <a:spcPts val="0"/>
                        </a:spcAft>
                        <a:buClr>
                          <a:schemeClr val="dk1"/>
                        </a:buClr>
                        <a:buSzPts val="1200"/>
                        <a:buFont typeface="Calibri"/>
                        <a:buNone/>
                      </a:pPr>
                      <a:r>
                        <a:t/>
                      </a:r>
                      <a:endParaRPr b="1" sz="1200">
                        <a:latin typeface="Times New Roman"/>
                        <a:ea typeface="Times New Roman"/>
                        <a:cs typeface="Times New Roman"/>
                        <a:sym typeface="Times New Roman"/>
                      </a:endParaRPr>
                    </a:p>
                    <a:p>
                      <a:pPr indent="0" lvl="0" marL="0" marR="0" rtl="0" algn="ctr">
                        <a:lnSpc>
                          <a:spcPct val="100000"/>
                        </a:lnSpc>
                        <a:spcBef>
                          <a:spcPts val="0"/>
                        </a:spcBef>
                        <a:spcAft>
                          <a:spcPts val="0"/>
                        </a:spcAft>
                        <a:buClr>
                          <a:schemeClr val="dk1"/>
                        </a:buClr>
                        <a:buSzPts val="1200"/>
                        <a:buFont typeface="Times New Roman"/>
                        <a:buNone/>
                      </a:pPr>
                      <a:r>
                        <a:rPr b="1" lang="en-US" sz="1200">
                          <a:latin typeface="Times New Roman"/>
                          <a:ea typeface="Times New Roman"/>
                          <a:cs typeface="Times New Roman"/>
                          <a:sym typeface="Times New Roman"/>
                        </a:rPr>
                        <a:t>TITLE  OF THE PAPER</a:t>
                      </a:r>
                      <a:endParaRPr b="1" sz="1200">
                        <a:latin typeface="Times New Roman"/>
                        <a:ea typeface="Times New Roman"/>
                        <a:cs typeface="Times New Roman"/>
                        <a:sym typeface="Times New Roman"/>
                      </a:endParaRPr>
                    </a:p>
                    <a:p>
                      <a:pPr indent="0" lvl="0" marL="0" marR="0" rtl="0" algn="ctr">
                        <a:spcBef>
                          <a:spcPts val="0"/>
                        </a:spcBef>
                        <a:spcAft>
                          <a:spcPts val="0"/>
                        </a:spcAft>
                        <a:buNone/>
                      </a:pPr>
                      <a:r>
                        <a:t/>
                      </a:r>
                      <a:endParaRPr sz="1200">
                        <a:latin typeface="Times New Roman"/>
                        <a:ea typeface="Times New Roman"/>
                        <a:cs typeface="Times New Roman"/>
                        <a:sym typeface="Times New Roman"/>
                      </a:endParaRPr>
                    </a:p>
                  </a:txBody>
                  <a:tcPr marT="45725" marB="45725" marR="91450" marL="91450" anchor="ctr"/>
                </a:tc>
                <a:tc>
                  <a:txBody>
                    <a:bodyPr/>
                    <a:lstStyle/>
                    <a:p>
                      <a:pPr indent="0" lvl="0" marL="0" marR="0" rtl="0" algn="ctr">
                        <a:spcBef>
                          <a:spcPts val="0"/>
                        </a:spcBef>
                        <a:spcAft>
                          <a:spcPts val="0"/>
                        </a:spcAft>
                        <a:buNone/>
                      </a:pPr>
                      <a:r>
                        <a:t/>
                      </a:r>
                      <a:endParaRPr sz="1200">
                        <a:latin typeface="Times New Roman"/>
                        <a:ea typeface="Times New Roman"/>
                        <a:cs typeface="Times New Roman"/>
                        <a:sym typeface="Times New Roman"/>
                      </a:endParaRPr>
                    </a:p>
                    <a:p>
                      <a:pPr indent="0" lvl="0" marL="0" marR="0" rtl="0" algn="ctr">
                        <a:spcBef>
                          <a:spcPts val="0"/>
                        </a:spcBef>
                        <a:spcAft>
                          <a:spcPts val="0"/>
                        </a:spcAft>
                        <a:buNone/>
                      </a:pPr>
                      <a:r>
                        <a:rPr lang="en-US" sz="1200">
                          <a:latin typeface="Times New Roman"/>
                          <a:ea typeface="Times New Roman"/>
                          <a:cs typeface="Times New Roman"/>
                          <a:sym typeface="Times New Roman"/>
                        </a:rPr>
                        <a:t>AUTHORS</a:t>
                      </a:r>
                      <a:endParaRPr/>
                    </a:p>
                  </a:txBody>
                  <a:tcPr marT="45725" marB="45725" marR="91450" marL="91450" anchor="ctr"/>
                </a:tc>
                <a:tc>
                  <a:txBody>
                    <a:bodyPr/>
                    <a:lstStyle/>
                    <a:p>
                      <a:pPr indent="0" lvl="0" marL="0" marR="0" rtl="0" algn="ctr">
                        <a:spcBef>
                          <a:spcPts val="0"/>
                        </a:spcBef>
                        <a:spcAft>
                          <a:spcPts val="0"/>
                        </a:spcAft>
                        <a:buNone/>
                      </a:pPr>
                      <a:r>
                        <a:t/>
                      </a:r>
                      <a:endParaRPr b="0" sz="1200">
                        <a:latin typeface="Times New Roman"/>
                        <a:ea typeface="Times New Roman"/>
                        <a:cs typeface="Times New Roman"/>
                        <a:sym typeface="Times New Roman"/>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CONFERENCE/</a:t>
                      </a:r>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JOURNAL NAME</a:t>
                      </a:r>
                      <a:endParaRPr/>
                    </a:p>
                  </a:txBody>
                  <a:tcPr marT="45725" marB="45725" marR="91450" marL="91450" anchor="ctr"/>
                </a:tc>
                <a:tc>
                  <a:txBody>
                    <a:bodyPr/>
                    <a:lstStyle/>
                    <a:p>
                      <a:pPr indent="0" lvl="0" marL="0" marR="0" rtl="0" algn="ctr">
                        <a:spcBef>
                          <a:spcPts val="0"/>
                        </a:spcBef>
                        <a:spcAft>
                          <a:spcPts val="0"/>
                        </a:spcAft>
                        <a:buNone/>
                      </a:pPr>
                      <a:r>
                        <a:t/>
                      </a:r>
                      <a:endParaRPr sz="1200">
                        <a:latin typeface="Times New Roman"/>
                        <a:ea typeface="Times New Roman"/>
                        <a:cs typeface="Times New Roman"/>
                        <a:sym typeface="Times New Roman"/>
                      </a:endParaRPr>
                    </a:p>
                    <a:p>
                      <a:pPr indent="0" lvl="0" marL="0" marR="0" rtl="0" algn="ctr">
                        <a:spcBef>
                          <a:spcPts val="0"/>
                        </a:spcBef>
                        <a:spcAft>
                          <a:spcPts val="0"/>
                        </a:spcAft>
                        <a:buNone/>
                      </a:pPr>
                      <a:r>
                        <a:rPr lang="en-US" sz="1200">
                          <a:latin typeface="Times New Roman"/>
                          <a:ea typeface="Times New Roman"/>
                          <a:cs typeface="Times New Roman"/>
                          <a:sym typeface="Times New Roman"/>
                        </a:rPr>
                        <a:t>YEAR</a:t>
                      </a:r>
                      <a:endParaRPr/>
                    </a:p>
                  </a:txBody>
                  <a:tcPr marT="45725" marB="45725" marR="91450" marL="91450" anchor="ctr"/>
                </a:tc>
                <a:tc>
                  <a:txBody>
                    <a:bodyPr/>
                    <a:lstStyle/>
                    <a:p>
                      <a:pPr indent="0" lvl="0" marL="0" marR="0" rtl="0" algn="ctr">
                        <a:spcBef>
                          <a:spcPts val="0"/>
                        </a:spcBef>
                        <a:spcAft>
                          <a:spcPts val="0"/>
                        </a:spcAft>
                        <a:buNone/>
                      </a:pPr>
                      <a:r>
                        <a:t/>
                      </a:r>
                      <a:endParaRPr b="1" sz="1200">
                        <a:latin typeface="Times New Roman"/>
                        <a:ea typeface="Times New Roman"/>
                        <a:cs typeface="Times New Roman"/>
                        <a:sym typeface="Times New Roman"/>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PROBLEM </a:t>
                      </a:r>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ADDRESS</a:t>
                      </a:r>
                      <a:endParaRPr b="1" sz="1200">
                        <a:latin typeface="Times New Roman"/>
                        <a:ea typeface="Times New Roman"/>
                        <a:cs typeface="Times New Roman"/>
                        <a:sym typeface="Times New Roman"/>
                      </a:endParaRPr>
                    </a:p>
                  </a:txBody>
                  <a:tcPr marT="45725" marB="45725" marR="91450" marL="91450" anchor="ctr"/>
                </a:tc>
              </a:tr>
              <a:tr h="1132775">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9.</a:t>
                      </a:r>
                      <a:endParaRPr/>
                    </a:p>
                  </a:txBody>
                  <a:tcPr marT="45725" marB="45725" marR="91450" marL="91450" anchor="ctr"/>
                </a:tc>
                <a:tc>
                  <a:txBody>
                    <a:bodyPr/>
                    <a:lstStyle/>
                    <a:p>
                      <a:pPr indent="0" lvl="0" marL="0" marR="0" rtl="0" algn="l">
                        <a:spcBef>
                          <a:spcPts val="0"/>
                        </a:spcBef>
                        <a:spcAft>
                          <a:spcPts val="0"/>
                        </a:spcAft>
                        <a:buNone/>
                      </a:pPr>
                      <a:r>
                        <a:rPr lang="en-US" sz="1200">
                          <a:latin typeface="Times New Roman"/>
                          <a:ea typeface="Times New Roman"/>
                          <a:cs typeface="Times New Roman"/>
                          <a:sym typeface="Times New Roman"/>
                        </a:rPr>
                        <a:t>Smart School Bus Tracking: Requirements and Design of an IoT based School Bus Tracking System</a:t>
                      </a:r>
                      <a:endParaRPr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Gull, Hina and Aljohar, Dalal and Alutaibi, Reem and Alqahtani, Dalia and Alarfaj, Muna and Alqahtani, Rahaf</a:t>
                      </a:r>
                      <a:endParaRPr/>
                    </a:p>
                  </a:txBody>
                  <a:tcPr marT="45725" marB="45725" marR="91450" marL="91450"/>
                </a:tc>
                <a:tc>
                  <a:txBody>
                    <a:bodyPr/>
                    <a:lstStyle/>
                    <a:p>
                      <a:pPr indent="0" lvl="0" marL="0" marR="0" rtl="0" algn="l">
                        <a:spcBef>
                          <a:spcPts val="0"/>
                        </a:spcBef>
                        <a:spcAft>
                          <a:spcPts val="0"/>
                        </a:spcAft>
                        <a:buNone/>
                      </a:pPr>
                      <a:r>
                        <a:rPr b="0" i="0" lang="en-US" sz="1200">
                          <a:latin typeface="Times New Roman"/>
                          <a:ea typeface="Times New Roman"/>
                          <a:cs typeface="Times New Roman"/>
                          <a:sym typeface="Times New Roman"/>
                        </a:rPr>
                        <a:t>IEEE, </a:t>
                      </a:r>
                      <a:r>
                        <a:rPr b="0" i="0" lang="en-US" sz="1200">
                          <a:solidFill>
                            <a:schemeClr val="dk1"/>
                          </a:solidFill>
                          <a:latin typeface="Times New Roman"/>
                          <a:ea typeface="Times New Roman"/>
                          <a:cs typeface="Times New Roman"/>
                          <a:sym typeface="Times New Roman"/>
                        </a:rPr>
                        <a:t>5th International Conference on Trends in Electronics and Informatics (ICOEI), 2021, pp. 388-394</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2021</a:t>
                      </a:r>
                      <a:endParaRPr/>
                    </a:p>
                  </a:txBody>
                  <a:tcPr marT="45725" marB="45725" marR="91450" marL="91450" anchor="ctr"/>
                </a:tc>
                <a:tc>
                  <a:txBody>
                    <a:bodyPr/>
                    <a:lstStyle/>
                    <a:p>
                      <a:pPr indent="0" lvl="0" marL="0" marR="0" rtl="0" algn="l">
                        <a:spcBef>
                          <a:spcPts val="0"/>
                        </a:spcBef>
                        <a:spcAft>
                          <a:spcPts val="0"/>
                        </a:spcAft>
                        <a:buNone/>
                      </a:pPr>
                      <a:r>
                        <a:rPr lang="en-US" sz="1200">
                          <a:latin typeface="Times New Roman"/>
                          <a:ea typeface="Times New Roman"/>
                          <a:cs typeface="Times New Roman"/>
                          <a:sym typeface="Times New Roman"/>
                        </a:rPr>
                        <a:t>Proposed IoT based Bus Tracking System, will introduce a tracking website and an android application for the school admin, drivers of the bus and the parents. Proposed system will provide the admin with the charge of adding new bus driver and new student to the driver.</a:t>
                      </a:r>
                      <a:endParaRPr sz="1200">
                        <a:latin typeface="Times New Roman"/>
                        <a:ea typeface="Times New Roman"/>
                        <a:cs typeface="Times New Roman"/>
                        <a:sym typeface="Times New Roman"/>
                      </a:endParaRPr>
                    </a:p>
                  </a:txBody>
                  <a:tcPr marT="45725" marB="45725" marR="91450" marL="91450"/>
                </a:tc>
              </a:tr>
              <a:tr h="616625">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10.</a:t>
                      </a:r>
                      <a:endParaRPr/>
                    </a:p>
                    <a:p>
                      <a:pPr indent="0" lvl="0" marL="0" marR="0" rtl="0" algn="ctr">
                        <a:spcBef>
                          <a:spcPts val="0"/>
                        </a:spcBef>
                        <a:spcAft>
                          <a:spcPts val="0"/>
                        </a:spcAft>
                        <a:buNone/>
                      </a:pPr>
                      <a:r>
                        <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lang="en-US" sz="1200">
                          <a:latin typeface="Times New Roman"/>
                          <a:ea typeface="Times New Roman"/>
                          <a:cs typeface="Times New Roman"/>
                          <a:sym typeface="Times New Roman"/>
                        </a:rPr>
                        <a:t>Design of bus tracking and fuel monitoring system</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Vigneshwaran, S and Nithya, B and Raghul, K and Nivas, B and Kishore, VM</a:t>
                      </a:r>
                      <a:endParaRPr b="1" sz="12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b="0" i="0" lang="en-US" sz="1200">
                          <a:latin typeface="Times New Roman"/>
                          <a:ea typeface="Times New Roman"/>
                          <a:cs typeface="Times New Roman"/>
                          <a:sym typeface="Times New Roman"/>
                        </a:rPr>
                        <a:t>IEEE, </a:t>
                      </a:r>
                      <a:r>
                        <a:rPr b="0" i="0" lang="en-US" sz="1200">
                          <a:solidFill>
                            <a:schemeClr val="dk1"/>
                          </a:solidFill>
                          <a:latin typeface="Times New Roman"/>
                          <a:ea typeface="Times New Roman"/>
                          <a:cs typeface="Times New Roman"/>
                          <a:sym typeface="Times New Roman"/>
                        </a:rPr>
                        <a:t>2017 International Conference on Communication, Control, Computing and Electronics Engineering (ICCCCEE), 2017, pp. 1-5</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2020</a:t>
                      </a:r>
                      <a:endParaRPr/>
                    </a:p>
                  </a:txBody>
                  <a:tcPr marT="45725" marB="45725" marR="91450" marL="91450" anchor="ctr"/>
                </a:tc>
                <a:tc>
                  <a:txBody>
                    <a:bodyPr/>
                    <a:lstStyle/>
                    <a:p>
                      <a:pPr indent="0" lvl="0" marL="0" marR="0" rtl="0" algn="l">
                        <a:spcBef>
                          <a:spcPts val="0"/>
                        </a:spcBef>
                        <a:spcAft>
                          <a:spcPts val="0"/>
                        </a:spcAft>
                        <a:buNone/>
                      </a:pPr>
                      <a:r>
                        <a:rPr lang="en-US" sz="1200">
                          <a:latin typeface="Times New Roman"/>
                          <a:ea typeface="Times New Roman"/>
                          <a:cs typeface="Times New Roman"/>
                          <a:sym typeface="Times New Roman"/>
                        </a:rPr>
                        <a:t>The present age requires the data time to time. The utilization of innovation have been expanding step by step. So we are making arrangements for the mix of present innovation with the prerequisite of data transmission.</a:t>
                      </a:r>
                      <a:endParaRPr sz="1200">
                        <a:latin typeface="Times New Roman"/>
                        <a:ea typeface="Times New Roman"/>
                        <a:cs typeface="Times New Roman"/>
                        <a:sym typeface="Times New Roman"/>
                      </a:endParaRPr>
                    </a:p>
                  </a:txBody>
                  <a:tcPr marT="45725" marB="45725" marR="91450" marL="91450"/>
                </a:tc>
              </a:tr>
              <a:tr h="911650">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11.</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b="0" lang="en-US" sz="1200">
                          <a:latin typeface="Times New Roman"/>
                          <a:ea typeface="Times New Roman"/>
                          <a:cs typeface="Times New Roman"/>
                          <a:sym typeface="Times New Roman"/>
                        </a:rPr>
                        <a:t>RFID based smart transportation system with android application</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Akter, Rezowana and Khandaker, Md Jahid Hasan and Ahmed, Shakil and Mugdho, Muhtasim Munem and Haque, AKM Bahalu</a:t>
                      </a:r>
                      <a:endParaRPr b="1" sz="12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b="0" i="0" lang="en-US" sz="1200">
                          <a:latin typeface="Times New Roman"/>
                          <a:ea typeface="Times New Roman"/>
                          <a:cs typeface="Times New Roman"/>
                          <a:sym typeface="Times New Roman"/>
                        </a:rPr>
                        <a:t>IEEE, </a:t>
                      </a:r>
                      <a:r>
                        <a:rPr b="0" i="0" lang="en-US" sz="1200">
                          <a:solidFill>
                            <a:schemeClr val="dk1"/>
                          </a:solidFill>
                          <a:latin typeface="Times New Roman"/>
                          <a:ea typeface="Times New Roman"/>
                          <a:cs typeface="Times New Roman"/>
                          <a:sym typeface="Times New Roman"/>
                        </a:rPr>
                        <a:t>2nd International Conference on Innovative Mechanisms for Industry Applications (ICIMIA), 2020, pp. 614-619</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2020</a:t>
                      </a:r>
                      <a:endParaRPr/>
                    </a:p>
                  </a:txBody>
                  <a:tcPr marT="45725" marB="45725" marR="91450" marL="91450" anchor="ctr"/>
                </a:tc>
                <a:tc>
                  <a:txBody>
                    <a:bodyPr/>
                    <a:lstStyle/>
                    <a:p>
                      <a:pPr indent="0" lvl="0" marL="0" marR="0" rtl="0" algn="l">
                        <a:spcBef>
                          <a:spcPts val="0"/>
                        </a:spcBef>
                        <a:spcAft>
                          <a:spcPts val="0"/>
                        </a:spcAft>
                        <a:buNone/>
                      </a:pPr>
                      <a:r>
                        <a:rPr b="0" lang="en-US" sz="1200">
                          <a:latin typeface="Times New Roman"/>
                          <a:ea typeface="Times New Roman"/>
                          <a:cs typeface="Times New Roman"/>
                          <a:sym typeface="Times New Roman"/>
                        </a:rPr>
                        <a:t> Our system uses RFID, GPS, and an android application for passenger management and real-time tracking features for offering a satisfying bus fare calculation.</a:t>
                      </a:r>
                      <a:endParaRPr b="0" sz="1200">
                        <a:latin typeface="Times New Roman"/>
                        <a:ea typeface="Times New Roman"/>
                        <a:cs typeface="Times New Roman"/>
                        <a:sym typeface="Times New Roman"/>
                      </a:endParaRPr>
                    </a:p>
                  </a:txBody>
                  <a:tcPr marT="45725" marB="45725" marR="91450" marL="91450"/>
                </a:tc>
              </a:tr>
              <a:tr h="901475">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12.</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b="0" lang="en-US" sz="1200">
                          <a:latin typeface="Times New Roman"/>
                          <a:ea typeface="Times New Roman"/>
                          <a:cs typeface="Times New Roman"/>
                          <a:sym typeface="Times New Roman"/>
                        </a:rPr>
                        <a:t>Bus arrival time prediction based on LSTM and spatial-temporal feature vector</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Liu, Hongjie and Xu, Hongzhe and Yan, Yu and Cai, Zaishang and Sun, Tianxu and Li, Wen</a:t>
                      </a:r>
                      <a:endParaRPr/>
                    </a:p>
                  </a:txBody>
                  <a:tcPr marT="45725" marB="45725" marR="91450" marL="91450"/>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IEEE Access, vol. 8, pp. 11917-11929</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2020</a:t>
                      </a:r>
                      <a:endParaRPr/>
                    </a:p>
                  </a:txBody>
                  <a:tcPr marT="45725" marB="45725" marR="91450" marL="91450" anchor="ctr"/>
                </a:tc>
                <a:tc>
                  <a:txBody>
                    <a:bodyPr/>
                    <a:lstStyle/>
                    <a:p>
                      <a:pPr indent="0" lvl="0" marL="0" marR="0" rtl="0" algn="l">
                        <a:spcBef>
                          <a:spcPts val="0"/>
                        </a:spcBef>
                        <a:spcAft>
                          <a:spcPts val="0"/>
                        </a:spcAft>
                        <a:buNone/>
                      </a:pPr>
                      <a:r>
                        <a:rPr b="0" lang="en-US" sz="1200">
                          <a:latin typeface="Times New Roman"/>
                          <a:ea typeface="Times New Roman"/>
                          <a:cs typeface="Times New Roman"/>
                          <a:sym typeface="Times New Roman"/>
                        </a:rPr>
                        <a:t> The factors affecting urban traffic conditions are complex and changeable. As the predicted distance increases, the difficulty of traffic prediction becomes more difficult.</a:t>
                      </a:r>
                      <a:endParaRPr b="0" sz="1200">
                        <a:latin typeface="Times New Roman"/>
                        <a:ea typeface="Times New Roman"/>
                        <a:cs typeface="Times New Roman"/>
                        <a:sym typeface="Times New Roman"/>
                      </a:endParaRPr>
                    </a:p>
                  </a:txBody>
                  <a:tcPr marT="45725" marB="45725" marR="91450" marL="91450"/>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7"/>
          <p:cNvSpPr txBox="1"/>
          <p:nvPr>
            <p:ph type="title"/>
          </p:nvPr>
        </p:nvSpPr>
        <p:spPr>
          <a:xfrm>
            <a:off x="980661" y="569844"/>
            <a:ext cx="3379304" cy="39756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800"/>
              <a:buFont typeface="Times New Roman"/>
              <a:buNone/>
            </a:pPr>
            <a:r>
              <a:rPr b="1" lang="en-US" sz="2800">
                <a:latin typeface="Times New Roman"/>
                <a:ea typeface="Times New Roman"/>
                <a:cs typeface="Times New Roman"/>
                <a:sym typeface="Times New Roman"/>
              </a:rPr>
              <a:t>Literature Study</a:t>
            </a:r>
            <a:endParaRPr/>
          </a:p>
        </p:txBody>
      </p:sp>
      <p:graphicFrame>
        <p:nvGraphicFramePr>
          <p:cNvPr id="125" name="Google Shape;125;p7"/>
          <p:cNvGraphicFramePr/>
          <p:nvPr/>
        </p:nvGraphicFramePr>
        <p:xfrm>
          <a:off x="455127" y="1148464"/>
          <a:ext cx="3000000" cy="3000000"/>
        </p:xfrm>
        <a:graphic>
          <a:graphicData uri="http://schemas.openxmlformats.org/drawingml/2006/table">
            <a:tbl>
              <a:tblPr bandRow="1" firstRow="1">
                <a:noFill/>
                <a:tableStyleId>{D9726C0A-6B32-4216-86F7-9C9E1C58E036}</a:tableStyleId>
              </a:tblPr>
              <a:tblGrid>
                <a:gridCol w="766775"/>
                <a:gridCol w="2352425"/>
                <a:gridCol w="2340300"/>
                <a:gridCol w="2013725"/>
                <a:gridCol w="718550"/>
                <a:gridCol w="3089975"/>
              </a:tblGrid>
              <a:tr h="759125">
                <a:tc>
                  <a:txBody>
                    <a:bodyPr/>
                    <a:lstStyle/>
                    <a:p>
                      <a:pPr indent="0" lvl="0" marL="0" marR="0" rtl="0" algn="ctr">
                        <a:spcBef>
                          <a:spcPts val="0"/>
                        </a:spcBef>
                        <a:spcAft>
                          <a:spcPts val="0"/>
                        </a:spcAft>
                        <a:buNone/>
                      </a:pPr>
                      <a:r>
                        <a:t/>
                      </a:r>
                      <a:endParaRPr sz="1200">
                        <a:latin typeface="Times New Roman"/>
                        <a:ea typeface="Times New Roman"/>
                        <a:cs typeface="Times New Roman"/>
                        <a:sym typeface="Times New Roman"/>
                      </a:endParaRPr>
                    </a:p>
                    <a:p>
                      <a:pPr indent="0" lvl="0" marL="0" marR="0" rtl="0" algn="ctr">
                        <a:spcBef>
                          <a:spcPts val="0"/>
                        </a:spcBef>
                        <a:spcAft>
                          <a:spcPts val="0"/>
                        </a:spcAft>
                        <a:buNone/>
                      </a:pPr>
                      <a:r>
                        <a:rPr lang="en-US" sz="1200">
                          <a:latin typeface="Times New Roman"/>
                          <a:ea typeface="Times New Roman"/>
                          <a:cs typeface="Times New Roman"/>
                          <a:sym typeface="Times New Roman"/>
                        </a:rPr>
                        <a:t>      S.NO</a:t>
                      </a:r>
                      <a:endParaRPr/>
                    </a:p>
                  </a:txBody>
                  <a:tcPr marT="45725" marB="45725" marR="91450" marL="91450" anchor="ctr"/>
                </a:tc>
                <a:tc>
                  <a:txBody>
                    <a:bodyPr/>
                    <a:lstStyle/>
                    <a:p>
                      <a:pPr indent="0" lvl="0" marL="0" marR="0" rtl="0" algn="ctr">
                        <a:lnSpc>
                          <a:spcPct val="100000"/>
                        </a:lnSpc>
                        <a:spcBef>
                          <a:spcPts val="0"/>
                        </a:spcBef>
                        <a:spcAft>
                          <a:spcPts val="0"/>
                        </a:spcAft>
                        <a:buClr>
                          <a:schemeClr val="dk1"/>
                        </a:buClr>
                        <a:buSzPts val="1200"/>
                        <a:buFont typeface="Calibri"/>
                        <a:buNone/>
                      </a:pPr>
                      <a:r>
                        <a:t/>
                      </a:r>
                      <a:endParaRPr b="1" sz="1200">
                        <a:latin typeface="Times New Roman"/>
                        <a:ea typeface="Times New Roman"/>
                        <a:cs typeface="Times New Roman"/>
                        <a:sym typeface="Times New Roman"/>
                      </a:endParaRPr>
                    </a:p>
                    <a:p>
                      <a:pPr indent="0" lvl="0" marL="0" marR="0" rtl="0" algn="ctr">
                        <a:lnSpc>
                          <a:spcPct val="100000"/>
                        </a:lnSpc>
                        <a:spcBef>
                          <a:spcPts val="0"/>
                        </a:spcBef>
                        <a:spcAft>
                          <a:spcPts val="0"/>
                        </a:spcAft>
                        <a:buClr>
                          <a:schemeClr val="dk1"/>
                        </a:buClr>
                        <a:buSzPts val="1200"/>
                        <a:buFont typeface="Times New Roman"/>
                        <a:buNone/>
                      </a:pPr>
                      <a:r>
                        <a:rPr b="1" lang="en-US" sz="1200">
                          <a:latin typeface="Times New Roman"/>
                          <a:ea typeface="Times New Roman"/>
                          <a:cs typeface="Times New Roman"/>
                          <a:sym typeface="Times New Roman"/>
                        </a:rPr>
                        <a:t>TITLE  OF THE PAPER</a:t>
                      </a:r>
                      <a:endParaRPr b="1" sz="1200">
                        <a:latin typeface="Times New Roman"/>
                        <a:ea typeface="Times New Roman"/>
                        <a:cs typeface="Times New Roman"/>
                        <a:sym typeface="Times New Roman"/>
                      </a:endParaRPr>
                    </a:p>
                    <a:p>
                      <a:pPr indent="0" lvl="0" marL="0" marR="0" rtl="0" algn="ctr">
                        <a:spcBef>
                          <a:spcPts val="0"/>
                        </a:spcBef>
                        <a:spcAft>
                          <a:spcPts val="0"/>
                        </a:spcAft>
                        <a:buNone/>
                      </a:pPr>
                      <a:r>
                        <a:t/>
                      </a:r>
                      <a:endParaRPr sz="1200">
                        <a:latin typeface="Times New Roman"/>
                        <a:ea typeface="Times New Roman"/>
                        <a:cs typeface="Times New Roman"/>
                        <a:sym typeface="Times New Roman"/>
                      </a:endParaRPr>
                    </a:p>
                  </a:txBody>
                  <a:tcPr marT="45725" marB="45725" marR="91450" marL="91450" anchor="ctr"/>
                </a:tc>
                <a:tc>
                  <a:txBody>
                    <a:bodyPr/>
                    <a:lstStyle/>
                    <a:p>
                      <a:pPr indent="0" lvl="0" marL="0" marR="0" rtl="0" algn="ctr">
                        <a:spcBef>
                          <a:spcPts val="0"/>
                        </a:spcBef>
                        <a:spcAft>
                          <a:spcPts val="0"/>
                        </a:spcAft>
                        <a:buNone/>
                      </a:pPr>
                      <a:r>
                        <a:t/>
                      </a:r>
                      <a:endParaRPr sz="1200">
                        <a:latin typeface="Times New Roman"/>
                        <a:ea typeface="Times New Roman"/>
                        <a:cs typeface="Times New Roman"/>
                        <a:sym typeface="Times New Roman"/>
                      </a:endParaRPr>
                    </a:p>
                    <a:p>
                      <a:pPr indent="0" lvl="0" marL="0" marR="0" rtl="0" algn="ctr">
                        <a:spcBef>
                          <a:spcPts val="0"/>
                        </a:spcBef>
                        <a:spcAft>
                          <a:spcPts val="0"/>
                        </a:spcAft>
                        <a:buNone/>
                      </a:pPr>
                      <a:r>
                        <a:rPr lang="en-US" sz="1200">
                          <a:latin typeface="Times New Roman"/>
                          <a:ea typeface="Times New Roman"/>
                          <a:cs typeface="Times New Roman"/>
                          <a:sym typeface="Times New Roman"/>
                        </a:rPr>
                        <a:t>AUTHORS</a:t>
                      </a:r>
                      <a:endParaRPr/>
                    </a:p>
                  </a:txBody>
                  <a:tcPr marT="45725" marB="45725" marR="91450" marL="91450" anchor="ctr"/>
                </a:tc>
                <a:tc>
                  <a:txBody>
                    <a:bodyPr/>
                    <a:lstStyle/>
                    <a:p>
                      <a:pPr indent="0" lvl="0" marL="0" marR="0" rtl="0" algn="ctr">
                        <a:spcBef>
                          <a:spcPts val="0"/>
                        </a:spcBef>
                        <a:spcAft>
                          <a:spcPts val="0"/>
                        </a:spcAft>
                        <a:buNone/>
                      </a:pPr>
                      <a:r>
                        <a:t/>
                      </a:r>
                      <a:endParaRPr b="0" sz="1200">
                        <a:latin typeface="Times New Roman"/>
                        <a:ea typeface="Times New Roman"/>
                        <a:cs typeface="Times New Roman"/>
                        <a:sym typeface="Times New Roman"/>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CONFERENCE/</a:t>
                      </a:r>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JOURNAL NAME</a:t>
                      </a:r>
                      <a:endParaRPr/>
                    </a:p>
                  </a:txBody>
                  <a:tcPr marT="45725" marB="45725" marR="91450" marL="91450" anchor="ctr"/>
                </a:tc>
                <a:tc>
                  <a:txBody>
                    <a:bodyPr/>
                    <a:lstStyle/>
                    <a:p>
                      <a:pPr indent="0" lvl="0" marL="0" marR="0" rtl="0" algn="ctr">
                        <a:spcBef>
                          <a:spcPts val="0"/>
                        </a:spcBef>
                        <a:spcAft>
                          <a:spcPts val="0"/>
                        </a:spcAft>
                        <a:buNone/>
                      </a:pPr>
                      <a:r>
                        <a:t/>
                      </a:r>
                      <a:endParaRPr sz="1200">
                        <a:latin typeface="Times New Roman"/>
                        <a:ea typeface="Times New Roman"/>
                        <a:cs typeface="Times New Roman"/>
                        <a:sym typeface="Times New Roman"/>
                      </a:endParaRPr>
                    </a:p>
                    <a:p>
                      <a:pPr indent="0" lvl="0" marL="0" marR="0" rtl="0" algn="ctr">
                        <a:spcBef>
                          <a:spcPts val="0"/>
                        </a:spcBef>
                        <a:spcAft>
                          <a:spcPts val="0"/>
                        </a:spcAft>
                        <a:buNone/>
                      </a:pPr>
                      <a:r>
                        <a:rPr lang="en-US" sz="1200">
                          <a:latin typeface="Times New Roman"/>
                          <a:ea typeface="Times New Roman"/>
                          <a:cs typeface="Times New Roman"/>
                          <a:sym typeface="Times New Roman"/>
                        </a:rPr>
                        <a:t>YEAR</a:t>
                      </a:r>
                      <a:endParaRPr/>
                    </a:p>
                  </a:txBody>
                  <a:tcPr marT="45725" marB="45725" marR="91450" marL="91450" anchor="ctr"/>
                </a:tc>
                <a:tc>
                  <a:txBody>
                    <a:bodyPr/>
                    <a:lstStyle/>
                    <a:p>
                      <a:pPr indent="0" lvl="0" marL="0" marR="0" rtl="0" algn="ctr">
                        <a:spcBef>
                          <a:spcPts val="0"/>
                        </a:spcBef>
                        <a:spcAft>
                          <a:spcPts val="0"/>
                        </a:spcAft>
                        <a:buNone/>
                      </a:pPr>
                      <a:r>
                        <a:t/>
                      </a:r>
                      <a:endParaRPr b="1" sz="1200">
                        <a:latin typeface="Times New Roman"/>
                        <a:ea typeface="Times New Roman"/>
                        <a:cs typeface="Times New Roman"/>
                        <a:sym typeface="Times New Roman"/>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PROBLEM </a:t>
                      </a:r>
                      <a:endParaRPr/>
                    </a:p>
                    <a:p>
                      <a:pPr indent="0" lvl="0" marL="0" marR="0" rtl="0" algn="ctr">
                        <a:spcBef>
                          <a:spcPts val="0"/>
                        </a:spcBef>
                        <a:spcAft>
                          <a:spcPts val="0"/>
                        </a:spcAft>
                        <a:buNone/>
                      </a:pPr>
                      <a:r>
                        <a:rPr b="1" lang="en-US" sz="1200">
                          <a:latin typeface="Times New Roman"/>
                          <a:ea typeface="Times New Roman"/>
                          <a:cs typeface="Times New Roman"/>
                          <a:sym typeface="Times New Roman"/>
                        </a:rPr>
                        <a:t>ADDRESS</a:t>
                      </a:r>
                      <a:endParaRPr b="1" sz="1200">
                        <a:latin typeface="Times New Roman"/>
                        <a:ea typeface="Times New Roman"/>
                        <a:cs typeface="Times New Roman"/>
                        <a:sym typeface="Times New Roman"/>
                      </a:endParaRPr>
                    </a:p>
                  </a:txBody>
                  <a:tcPr marT="45725" marB="45725" marR="91450" marL="91450" anchor="ctr"/>
                </a:tc>
              </a:tr>
              <a:tr h="1201525">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13.</a:t>
                      </a:r>
                      <a:endParaRPr/>
                    </a:p>
                  </a:txBody>
                  <a:tcPr marT="45725" marB="45725" marR="91450" marL="91450" anchor="ctr"/>
                </a:tc>
                <a:tc>
                  <a:txBody>
                    <a:bodyPr/>
                    <a:lstStyle/>
                    <a:p>
                      <a:pPr indent="0" lvl="0" marL="0" marR="0" rtl="0" algn="l">
                        <a:spcBef>
                          <a:spcPts val="0"/>
                        </a:spcBef>
                        <a:spcAft>
                          <a:spcPts val="0"/>
                        </a:spcAft>
                        <a:buNone/>
                      </a:pPr>
                      <a:r>
                        <a:rPr lang="en-US" sz="1200">
                          <a:latin typeface="Times New Roman"/>
                          <a:ea typeface="Times New Roman"/>
                          <a:cs typeface="Times New Roman"/>
                          <a:sym typeface="Times New Roman"/>
                        </a:rPr>
                        <a:t>Graph learning techniques using structured data for IoT air pollution monitoring platforms</a:t>
                      </a:r>
                      <a:endParaRPr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Ferrer-Cid, Pau and Barcelo-Ordinas, Jose M and Garcia-Vidal, Jorge</a:t>
                      </a:r>
                      <a:endParaRPr b="1" sz="12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IEEE Internet of Things Journal, vol. 8, no. 17, pp. 13652-13663</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2021</a:t>
                      </a:r>
                      <a:endParaRPr/>
                    </a:p>
                  </a:txBody>
                  <a:tcPr marT="45725" marB="45725" marR="91450" marL="91450" anchor="ctr"/>
                </a:tc>
                <a:tc>
                  <a:txBody>
                    <a:bodyPr/>
                    <a:lstStyle/>
                    <a:p>
                      <a:pPr indent="0" lvl="0" marL="0" marR="0" rtl="0" algn="l">
                        <a:spcBef>
                          <a:spcPts val="0"/>
                        </a:spcBef>
                        <a:spcAft>
                          <a:spcPts val="0"/>
                        </a:spcAft>
                        <a:buNone/>
                      </a:pPr>
                      <a:r>
                        <a:rPr lang="en-US" sz="1200">
                          <a:latin typeface="Times New Roman"/>
                          <a:ea typeface="Times New Roman"/>
                          <a:cs typeface="Times New Roman"/>
                          <a:sym typeface="Times New Roman"/>
                        </a:rPr>
                        <a:t>However, recent developments in low-cost sensor technology and wireless communication systems like IoT provide an opportunity to use arrayed sensor networks to measure air pollution, in real time, at a large number of locations.</a:t>
                      </a:r>
                      <a:endParaRPr sz="1200">
                        <a:latin typeface="Times New Roman"/>
                        <a:ea typeface="Times New Roman"/>
                        <a:cs typeface="Times New Roman"/>
                        <a:sym typeface="Times New Roman"/>
                      </a:endParaRPr>
                    </a:p>
                  </a:txBody>
                  <a:tcPr marT="45725" marB="45725" marR="91450" marL="91450"/>
                </a:tc>
              </a:tr>
              <a:tr h="1283500">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14.</a:t>
                      </a:r>
                      <a:endParaRPr/>
                    </a:p>
                    <a:p>
                      <a:pPr indent="0" lvl="0" marL="0" marR="0" rtl="0" algn="ctr">
                        <a:spcBef>
                          <a:spcPts val="0"/>
                        </a:spcBef>
                        <a:spcAft>
                          <a:spcPts val="0"/>
                        </a:spcAft>
                        <a:buNone/>
                      </a:pPr>
                      <a:r>
                        <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lang="en-US" sz="1200">
                          <a:latin typeface="Times New Roman"/>
                          <a:ea typeface="Times New Roman"/>
                          <a:cs typeface="Times New Roman"/>
                          <a:sym typeface="Times New Roman"/>
                        </a:rPr>
                        <a:t>Air Pollution Monitoring System by using Arduino IDE</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Perumal, B and Deny, J and Alekhya, K and Maneesha, V and Vaishnavi, M</a:t>
                      </a:r>
                      <a:endParaRPr/>
                    </a:p>
                  </a:txBody>
                  <a:tcPr marT="45725" marB="45725" marR="91450" marL="91450"/>
                </a:tc>
                <a:tc>
                  <a:txBody>
                    <a:bodyPr/>
                    <a:lstStyle/>
                    <a:p>
                      <a:pPr indent="0" lvl="0" marL="0" marR="0" rtl="0" algn="l">
                        <a:spcBef>
                          <a:spcPts val="0"/>
                        </a:spcBef>
                        <a:spcAft>
                          <a:spcPts val="0"/>
                        </a:spcAft>
                        <a:buNone/>
                      </a:pPr>
                      <a:r>
                        <a:rPr b="0" i="0" lang="en-US" sz="1200">
                          <a:latin typeface="Times New Roman"/>
                          <a:ea typeface="Times New Roman"/>
                          <a:cs typeface="Times New Roman"/>
                          <a:sym typeface="Times New Roman"/>
                        </a:rPr>
                        <a:t>IEEE, </a:t>
                      </a:r>
                      <a:r>
                        <a:rPr b="0" i="0" lang="en-US" sz="1200">
                          <a:solidFill>
                            <a:schemeClr val="dk1"/>
                          </a:solidFill>
                          <a:latin typeface="Times New Roman"/>
                          <a:ea typeface="Times New Roman"/>
                          <a:cs typeface="Times New Roman"/>
                          <a:sym typeface="Times New Roman"/>
                        </a:rPr>
                        <a:t>2nd International Conference on Electronics and Sustainable Communication Systems (ICESC), Coimbatore, India, 2021, pp. 797-802</a:t>
                      </a:r>
                      <a:endParaRPr b="0" i="0"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2021</a:t>
                      </a:r>
                      <a:endParaRPr/>
                    </a:p>
                  </a:txBody>
                  <a:tcPr marT="45725" marB="45725" marR="91450" marL="91450" anchor="ctr"/>
                </a:tc>
                <a:tc>
                  <a:txBody>
                    <a:bodyPr/>
                    <a:lstStyle/>
                    <a:p>
                      <a:pPr indent="0" lvl="0" marL="0" marR="0" rtl="0" algn="l">
                        <a:spcBef>
                          <a:spcPts val="0"/>
                        </a:spcBef>
                        <a:spcAft>
                          <a:spcPts val="0"/>
                        </a:spcAft>
                        <a:buNone/>
                      </a:pPr>
                      <a:r>
                        <a:rPr lang="en-US" sz="1200">
                          <a:latin typeface="Times New Roman"/>
                          <a:ea typeface="Times New Roman"/>
                          <a:cs typeface="Times New Roman"/>
                          <a:sym typeface="Times New Roman"/>
                        </a:rPr>
                        <a:t>Due to the rapid increase in industrial activity over the years, there is a much greater need for monitoring the air quality. This project proposes a framework for tracking air pollution. The proposed model is regulated by an Arduino mini control.</a:t>
                      </a:r>
                      <a:endParaRPr sz="1200">
                        <a:latin typeface="Times New Roman"/>
                        <a:ea typeface="Times New Roman"/>
                        <a:cs typeface="Times New Roman"/>
                        <a:sym typeface="Times New Roman"/>
                      </a:endParaRPr>
                    </a:p>
                  </a:txBody>
                  <a:tcPr marT="45725" marB="45725" marR="91450" marL="91450"/>
                </a:tc>
              </a:tr>
              <a:tr h="848500">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15.</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b="0" lang="en-US" sz="1200">
                          <a:latin typeface="Times New Roman"/>
                          <a:ea typeface="Times New Roman"/>
                          <a:cs typeface="Times New Roman"/>
                          <a:sym typeface="Times New Roman"/>
                        </a:rPr>
                        <a:t>Air quality prediction in smart cities using machine learning technologies based on sensor data: a review</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Iskandaryan, Ditsuhi and Ramos, Francisco and Trilles, Sergio</a:t>
                      </a:r>
                      <a:endParaRPr/>
                    </a:p>
                  </a:txBody>
                  <a:tcPr marT="45725" marB="45725" marR="91450" marL="91450"/>
                </a:tc>
                <a:tc>
                  <a:txBody>
                    <a:bodyPr/>
                    <a:lstStyle/>
                    <a:p>
                      <a:pPr indent="0" lvl="0" marL="0" marR="0" rtl="0" algn="l">
                        <a:spcBef>
                          <a:spcPts val="0"/>
                        </a:spcBef>
                        <a:spcAft>
                          <a:spcPts val="0"/>
                        </a:spcAft>
                        <a:buNone/>
                      </a:pPr>
                      <a:r>
                        <a:rPr b="0" i="0" lang="en-US" sz="1200">
                          <a:latin typeface="Times New Roman"/>
                          <a:ea typeface="Times New Roman"/>
                          <a:cs typeface="Times New Roman"/>
                          <a:sym typeface="Times New Roman"/>
                        </a:rPr>
                        <a:t>MDPI</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2020</a:t>
                      </a:r>
                      <a:endParaRPr/>
                    </a:p>
                  </a:txBody>
                  <a:tcPr marT="45725" marB="45725" marR="91450" marL="91450" anchor="ctr"/>
                </a:tc>
                <a:tc>
                  <a:txBody>
                    <a:bodyPr/>
                    <a:lstStyle/>
                    <a:p>
                      <a:pPr indent="0" lvl="0" marL="0" marR="0" rtl="0" algn="l">
                        <a:spcBef>
                          <a:spcPts val="0"/>
                        </a:spcBef>
                        <a:spcAft>
                          <a:spcPts val="0"/>
                        </a:spcAft>
                        <a:buNone/>
                      </a:pPr>
                      <a:r>
                        <a:rPr b="0" i="0" lang="en-US" sz="1200">
                          <a:solidFill>
                            <a:schemeClr val="dk1"/>
                          </a:solidFill>
                          <a:latin typeface="Times New Roman"/>
                          <a:ea typeface="Times New Roman"/>
                          <a:cs typeface="Times New Roman"/>
                          <a:sym typeface="Times New Roman"/>
                        </a:rPr>
                        <a:t> This paper covers the revision of the studies related to air pollution prediction using machine learning algorithms based on sensor data in the context of smart cities</a:t>
                      </a:r>
                      <a:endParaRPr b="0" sz="1200">
                        <a:latin typeface="Times New Roman"/>
                        <a:ea typeface="Times New Roman"/>
                        <a:cs typeface="Times New Roman"/>
                        <a:sym typeface="Times New Roman"/>
                      </a:endParaRPr>
                    </a:p>
                  </a:txBody>
                  <a:tcPr marT="45725" marB="45725" marR="91450" marL="91450"/>
                </a:tc>
              </a:tr>
              <a:tr h="881775">
                <a:tc>
                  <a:txBody>
                    <a:bodyPr/>
                    <a:lstStyle/>
                    <a:p>
                      <a:pPr indent="0" lvl="0" marL="0" marR="0" rtl="0" algn="ctr">
                        <a:spcBef>
                          <a:spcPts val="0"/>
                        </a:spcBef>
                        <a:spcAft>
                          <a:spcPts val="0"/>
                        </a:spcAft>
                        <a:buNone/>
                      </a:pPr>
                      <a:r>
                        <a:rPr b="1" lang="en-US" sz="1200">
                          <a:latin typeface="Times New Roman"/>
                          <a:ea typeface="Times New Roman"/>
                          <a:cs typeface="Times New Roman"/>
                          <a:sym typeface="Times New Roman"/>
                        </a:rPr>
                        <a:t>16.</a:t>
                      </a:r>
                      <a:endParaRPr b="1" sz="1200">
                        <a:latin typeface="Times New Roman"/>
                        <a:ea typeface="Times New Roman"/>
                        <a:cs typeface="Times New Roman"/>
                        <a:sym typeface="Times New Roman"/>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200"/>
                        <a:buFont typeface="Times New Roman"/>
                        <a:buNone/>
                      </a:pPr>
                      <a:r>
                        <a:rPr b="0" lang="en-US" sz="1200">
                          <a:latin typeface="Times New Roman"/>
                          <a:ea typeface="Times New Roman"/>
                          <a:cs typeface="Times New Roman"/>
                          <a:sym typeface="Times New Roman"/>
                        </a:rPr>
                        <a:t>Real-time air pollution monitoring with sensors on city bus</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Kaivonen, Sami and Ngai, Edith C-H</a:t>
                      </a:r>
                      <a:endParaRPr/>
                    </a:p>
                  </a:txBody>
                  <a:tcPr marT="45725" marB="45725" marR="91450" marL="91450"/>
                </a:tc>
                <a:tc>
                  <a:txBody>
                    <a:bodyPr/>
                    <a:lstStyle/>
                    <a:p>
                      <a:pPr indent="0" lvl="0" marL="0" marR="0" rtl="0" algn="l">
                        <a:spcBef>
                          <a:spcPts val="0"/>
                        </a:spcBef>
                        <a:spcAft>
                          <a:spcPts val="0"/>
                        </a:spcAft>
                        <a:buNone/>
                      </a:pPr>
                      <a:r>
                        <a:rPr b="0" i="0" lang="en-US" sz="1200">
                          <a:latin typeface="Times New Roman"/>
                          <a:ea typeface="Times New Roman"/>
                          <a:cs typeface="Times New Roman"/>
                          <a:sym typeface="Times New Roman"/>
                        </a:rPr>
                        <a:t>Elsevier</a:t>
                      </a:r>
                      <a:endParaRPr/>
                    </a:p>
                  </a:txBody>
                  <a:tcPr marT="45725" marB="45725" marR="91450" marL="91450" anchor="ctr"/>
                </a:tc>
                <a:tc>
                  <a:txBody>
                    <a:bodyPr/>
                    <a:lstStyle/>
                    <a:p>
                      <a:pPr indent="0" lvl="0" marL="0" marR="0" rtl="0" algn="l">
                        <a:spcBef>
                          <a:spcPts val="0"/>
                        </a:spcBef>
                        <a:spcAft>
                          <a:spcPts val="0"/>
                        </a:spcAft>
                        <a:buNone/>
                      </a:pPr>
                      <a:r>
                        <a:rPr b="1" lang="en-US" sz="1200">
                          <a:latin typeface="Times New Roman"/>
                          <a:ea typeface="Times New Roman"/>
                          <a:cs typeface="Times New Roman"/>
                          <a:sym typeface="Times New Roman"/>
                        </a:rPr>
                        <a:t>2020</a:t>
                      </a:r>
                      <a:endParaRPr/>
                    </a:p>
                  </a:txBody>
                  <a:tcPr marT="45725" marB="45725" marR="91450" marL="91450" anchor="ctr"/>
                </a:tc>
                <a:tc>
                  <a:txBody>
                    <a:bodyPr/>
                    <a:lstStyle/>
                    <a:p>
                      <a:pPr indent="0" lvl="0" marL="0" marR="0" rtl="0" algn="l">
                        <a:spcBef>
                          <a:spcPts val="0"/>
                        </a:spcBef>
                        <a:spcAft>
                          <a:spcPts val="0"/>
                        </a:spcAft>
                        <a:buNone/>
                      </a:pPr>
                      <a:r>
                        <a:rPr b="0" lang="en-US" sz="1200">
                          <a:latin typeface="Times New Roman"/>
                          <a:ea typeface="Times New Roman"/>
                          <a:cs typeface="Times New Roman"/>
                          <a:sym typeface="Times New Roman"/>
                        </a:rPr>
                        <a:t>This paper presents an experimental study on real-time air pollution monitoring using wireless sensors on public transport vehicles</a:t>
                      </a:r>
                      <a:endParaRPr b="0" sz="1200">
                        <a:latin typeface="Times New Roman"/>
                        <a:ea typeface="Times New Roman"/>
                        <a:cs typeface="Times New Roman"/>
                        <a:sym typeface="Times New Roman"/>
                      </a:endParaRPr>
                    </a:p>
                  </a:txBody>
                  <a:tcPr marT="45725" marB="45725" marR="91450" marL="91450"/>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8"/>
          <p:cNvSpPr txBox="1"/>
          <p:nvPr/>
        </p:nvSpPr>
        <p:spPr>
          <a:xfrm>
            <a:off x="978087" y="491924"/>
            <a:ext cx="609452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Problem Statement</a:t>
            </a:r>
            <a:endParaRPr sz="3200">
              <a:solidFill>
                <a:schemeClr val="dk1"/>
              </a:solidFill>
              <a:latin typeface="Times New Roman"/>
              <a:ea typeface="Times New Roman"/>
              <a:cs typeface="Times New Roman"/>
              <a:sym typeface="Times New Roman"/>
            </a:endParaRPr>
          </a:p>
        </p:txBody>
      </p:sp>
      <p:sp>
        <p:nvSpPr>
          <p:cNvPr id="131" name="Google Shape;131;p8"/>
          <p:cNvSpPr txBox="1"/>
          <p:nvPr/>
        </p:nvSpPr>
        <p:spPr>
          <a:xfrm>
            <a:off x="1226829" y="1529932"/>
            <a:ext cx="9738342" cy="224196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lang="en-US" sz="2400">
                <a:solidFill>
                  <a:srgbClr val="252525"/>
                </a:solidFill>
                <a:latin typeface="Times New Roman"/>
                <a:ea typeface="Times New Roman"/>
                <a:cs typeface="Times New Roman"/>
                <a:sym typeface="Times New Roman"/>
              </a:rPr>
              <a:t>The difficulties faced by people when a bus fails or one fails to board the bus on time lead to confusion among the people. Also air pollution is one of the major environmental issues that cannot be ignored. Inhaling pollutants for a long time causes damage to human health.</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grpSp>
        <p:nvGrpSpPr>
          <p:cNvPr id="136" name="Google Shape;136;p9"/>
          <p:cNvGrpSpPr/>
          <p:nvPr/>
        </p:nvGrpSpPr>
        <p:grpSpPr>
          <a:xfrm>
            <a:off x="3659390" y="1023642"/>
            <a:ext cx="4705300" cy="5190708"/>
            <a:chOff x="3987800" y="218286"/>
            <a:chExt cx="5503188" cy="6564611"/>
          </a:xfrm>
        </p:grpSpPr>
        <p:sp>
          <p:nvSpPr>
            <p:cNvPr id="137" name="Google Shape;137;p9"/>
            <p:cNvSpPr/>
            <p:nvPr/>
          </p:nvSpPr>
          <p:spPr>
            <a:xfrm>
              <a:off x="5753601" y="6603277"/>
              <a:ext cx="2080987" cy="179620"/>
            </a:xfrm>
            <a:prstGeom prst="ellipse">
              <a:avLst/>
            </a:prstGeom>
            <a:gradFill>
              <a:gsLst>
                <a:gs pos="0">
                  <a:srgbClr val="000000">
                    <a:alpha val="63921"/>
                  </a:srgbClr>
                </a:gs>
                <a:gs pos="46000">
                  <a:srgbClr val="686868">
                    <a:alpha val="37647"/>
                  </a:srgbClr>
                </a:gs>
                <a:gs pos="100000">
                  <a:srgbClr val="000000">
                    <a:alpha val="1960"/>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C0C0C"/>
                </a:solidFill>
                <a:latin typeface="Cambria"/>
                <a:ea typeface="Cambria"/>
                <a:cs typeface="Cambria"/>
                <a:sym typeface="Cambria"/>
              </a:endParaRPr>
            </a:p>
          </p:txBody>
        </p:sp>
        <p:cxnSp>
          <p:nvCxnSpPr>
            <p:cNvPr id="138" name="Google Shape;138;p9"/>
            <p:cNvCxnSpPr/>
            <p:nvPr/>
          </p:nvCxnSpPr>
          <p:spPr>
            <a:xfrm>
              <a:off x="9490988" y="218286"/>
              <a:ext cx="0" cy="320230"/>
            </a:xfrm>
            <a:prstGeom prst="straightConnector1">
              <a:avLst/>
            </a:prstGeom>
            <a:noFill/>
            <a:ln cap="flat" cmpd="sng" w="9525">
              <a:solidFill>
                <a:schemeClr val="lt1"/>
              </a:solidFill>
              <a:prstDash val="solid"/>
              <a:miter lim="800000"/>
              <a:headEnd len="sm" w="sm" type="none"/>
              <a:tailEnd len="sm" w="sm" type="none"/>
            </a:ln>
          </p:spPr>
        </p:cxnSp>
        <p:sp>
          <p:nvSpPr>
            <p:cNvPr id="139" name="Google Shape;139;p9"/>
            <p:cNvSpPr/>
            <p:nvPr/>
          </p:nvSpPr>
          <p:spPr>
            <a:xfrm>
              <a:off x="6773610" y="3056007"/>
              <a:ext cx="2315700" cy="3633430"/>
            </a:xfrm>
            <a:custGeom>
              <a:rect b="b" l="l" r="r" t="t"/>
              <a:pathLst>
                <a:path extrusionOk="0" h="3633430" w="2315700">
                  <a:moveTo>
                    <a:pt x="0" y="0"/>
                  </a:moveTo>
                  <a:lnTo>
                    <a:pt x="2315700" y="1336970"/>
                  </a:lnTo>
                  <a:lnTo>
                    <a:pt x="2232094" y="1474588"/>
                  </a:lnTo>
                  <a:cubicBezTo>
                    <a:pt x="2115013" y="1647891"/>
                    <a:pt x="1978649" y="1807096"/>
                    <a:pt x="1826080" y="1949123"/>
                  </a:cubicBezTo>
                  <a:lnTo>
                    <a:pt x="1617329" y="2122436"/>
                  </a:lnTo>
                  <a:lnTo>
                    <a:pt x="1633933" y="2122436"/>
                  </a:lnTo>
                  <a:lnTo>
                    <a:pt x="0" y="3633430"/>
                  </a:lnTo>
                  <a:lnTo>
                    <a:pt x="0" y="2682961"/>
                  </a:lnTo>
                  <a:lnTo>
                    <a:pt x="0" y="2122436"/>
                  </a:lnTo>
                  <a:close/>
                </a:path>
              </a:pathLst>
            </a:custGeom>
            <a:solidFill>
              <a:srgbClr val="2E75B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C0C0C"/>
                </a:solidFill>
                <a:latin typeface="Cambria"/>
                <a:ea typeface="Cambria"/>
                <a:cs typeface="Cambria"/>
                <a:sym typeface="Cambria"/>
              </a:endParaRPr>
            </a:p>
          </p:txBody>
        </p:sp>
        <p:sp>
          <p:nvSpPr>
            <p:cNvPr id="140" name="Google Shape;140;p9"/>
            <p:cNvSpPr/>
            <p:nvPr/>
          </p:nvSpPr>
          <p:spPr>
            <a:xfrm>
              <a:off x="6795737" y="1670802"/>
              <a:ext cx="2678463" cy="2685750"/>
            </a:xfrm>
            <a:custGeom>
              <a:rect b="b" l="l" r="r" t="t"/>
              <a:pathLst>
                <a:path extrusionOk="0" h="2881700" w="2873882">
                  <a:moveTo>
                    <a:pt x="2506596" y="0"/>
                  </a:moveTo>
                  <a:lnTo>
                    <a:pt x="2518637" y="19819"/>
                  </a:lnTo>
                  <a:cubicBezTo>
                    <a:pt x="2745193" y="436871"/>
                    <a:pt x="2873882" y="914803"/>
                    <a:pt x="2873882" y="1422791"/>
                  </a:cubicBezTo>
                  <a:cubicBezTo>
                    <a:pt x="2873882" y="1930780"/>
                    <a:pt x="2745193" y="2408711"/>
                    <a:pt x="2518637" y="2825763"/>
                  </a:cubicBezTo>
                  <a:lnTo>
                    <a:pt x="2484654" y="2881700"/>
                  </a:lnTo>
                  <a:lnTo>
                    <a:pt x="0" y="1447184"/>
                  </a:lnTo>
                  <a:lnTo>
                    <a:pt x="2506596" y="0"/>
                  </a:lnTo>
                  <a:close/>
                </a:path>
              </a:pathLst>
            </a:custGeom>
            <a:solidFill>
              <a:srgbClr val="2E75B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C0C0C"/>
                </a:solidFill>
                <a:latin typeface="Cambria"/>
                <a:ea typeface="Cambria"/>
                <a:cs typeface="Cambria"/>
                <a:sym typeface="Cambria"/>
              </a:endParaRPr>
            </a:p>
          </p:txBody>
        </p:sp>
        <p:sp>
          <p:nvSpPr>
            <p:cNvPr id="141" name="Google Shape;141;p9"/>
            <p:cNvSpPr/>
            <p:nvPr/>
          </p:nvSpPr>
          <p:spPr>
            <a:xfrm>
              <a:off x="6773611" y="254723"/>
              <a:ext cx="2336149" cy="2728430"/>
            </a:xfrm>
            <a:custGeom>
              <a:rect b="b" l="l" r="r" t="t"/>
              <a:pathLst>
                <a:path extrusionOk="0" h="2927494" w="2506593">
                  <a:moveTo>
                    <a:pt x="0" y="0"/>
                  </a:moveTo>
                  <a:lnTo>
                    <a:pt x="105745" y="2674"/>
                  </a:lnTo>
                  <a:cubicBezTo>
                    <a:pt x="1058916" y="50990"/>
                    <a:pt x="1892454" y="552748"/>
                    <a:pt x="2394946" y="1296535"/>
                  </a:cubicBezTo>
                  <a:lnTo>
                    <a:pt x="2506593" y="1480311"/>
                  </a:lnTo>
                  <a:lnTo>
                    <a:pt x="0" y="2927494"/>
                  </a:lnTo>
                  <a:lnTo>
                    <a:pt x="0" y="0"/>
                  </a:lnTo>
                  <a:close/>
                </a:path>
              </a:pathLst>
            </a:custGeom>
            <a:solidFill>
              <a:srgbClr val="2E75B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C0C0C"/>
                </a:solidFill>
                <a:latin typeface="Cambria"/>
                <a:ea typeface="Cambria"/>
                <a:cs typeface="Cambria"/>
                <a:sym typeface="Cambria"/>
              </a:endParaRPr>
            </a:p>
          </p:txBody>
        </p:sp>
        <p:sp>
          <p:nvSpPr>
            <p:cNvPr id="142" name="Google Shape;142;p9"/>
            <p:cNvSpPr/>
            <p:nvPr/>
          </p:nvSpPr>
          <p:spPr>
            <a:xfrm rot="10800000">
              <a:off x="4384182" y="3056955"/>
              <a:ext cx="2346819" cy="3632483"/>
            </a:xfrm>
            <a:custGeom>
              <a:rect b="b" l="l" r="r" t="t"/>
              <a:pathLst>
                <a:path extrusionOk="0" h="3632483" w="2346819">
                  <a:moveTo>
                    <a:pt x="0" y="3632483"/>
                  </a:moveTo>
                  <a:lnTo>
                    <a:pt x="0" y="949392"/>
                  </a:lnTo>
                  <a:lnTo>
                    <a:pt x="1" y="949392"/>
                  </a:lnTo>
                  <a:lnTo>
                    <a:pt x="1" y="0"/>
                  </a:lnTo>
                  <a:lnTo>
                    <a:pt x="1642664" y="1499515"/>
                  </a:lnTo>
                  <a:lnTo>
                    <a:pt x="1844466" y="1662026"/>
                  </a:lnTo>
                  <a:cubicBezTo>
                    <a:pt x="2006852" y="1809616"/>
                    <a:pt x="2151461" y="1976419"/>
                    <a:pt x="2274705" y="2158843"/>
                  </a:cubicBezTo>
                  <a:lnTo>
                    <a:pt x="2346819" y="2277546"/>
                  </a:lnTo>
                  <a:close/>
                </a:path>
              </a:pathLst>
            </a:custGeom>
            <a:solidFill>
              <a:srgbClr val="1E4E7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C0C0C"/>
                </a:solidFill>
                <a:latin typeface="Cambria"/>
                <a:ea typeface="Cambria"/>
                <a:cs typeface="Cambria"/>
                <a:sym typeface="Cambria"/>
              </a:endParaRPr>
            </a:p>
          </p:txBody>
        </p:sp>
        <p:sp>
          <p:nvSpPr>
            <p:cNvPr id="143" name="Google Shape;143;p9"/>
            <p:cNvSpPr/>
            <p:nvPr/>
          </p:nvSpPr>
          <p:spPr>
            <a:xfrm>
              <a:off x="3987800" y="1651887"/>
              <a:ext cx="2722716" cy="2723579"/>
            </a:xfrm>
            <a:custGeom>
              <a:rect b="b" l="l" r="r" t="t"/>
              <a:pathLst>
                <a:path extrusionOk="0" h="2922290" w="2921364">
                  <a:moveTo>
                    <a:pt x="379615" y="0"/>
                  </a:moveTo>
                  <a:lnTo>
                    <a:pt x="2921364" y="1467479"/>
                  </a:lnTo>
                  <a:lnTo>
                    <a:pt x="401557" y="2922290"/>
                  </a:lnTo>
                  <a:lnTo>
                    <a:pt x="355245" y="2846058"/>
                  </a:lnTo>
                  <a:cubicBezTo>
                    <a:pt x="128689" y="2429006"/>
                    <a:pt x="0" y="1951075"/>
                    <a:pt x="0" y="1443086"/>
                  </a:cubicBezTo>
                  <a:cubicBezTo>
                    <a:pt x="0" y="935098"/>
                    <a:pt x="128689" y="457166"/>
                    <a:pt x="355245" y="40114"/>
                  </a:cubicBezTo>
                  <a:lnTo>
                    <a:pt x="379615" y="0"/>
                  </a:lnTo>
                  <a:close/>
                </a:path>
              </a:pathLst>
            </a:custGeom>
            <a:solidFill>
              <a:srgbClr val="1E4E7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C0C0C"/>
                </a:solidFill>
                <a:latin typeface="Cambria"/>
                <a:ea typeface="Cambria"/>
                <a:cs typeface="Cambria"/>
                <a:sym typeface="Cambria"/>
              </a:endParaRPr>
            </a:p>
          </p:txBody>
        </p:sp>
        <p:sp>
          <p:nvSpPr>
            <p:cNvPr id="144" name="Google Shape;144;p9"/>
            <p:cNvSpPr/>
            <p:nvPr/>
          </p:nvSpPr>
          <p:spPr>
            <a:xfrm>
              <a:off x="4363732" y="253646"/>
              <a:ext cx="2367269" cy="2728558"/>
            </a:xfrm>
            <a:custGeom>
              <a:rect b="b" l="l" r="r" t="t"/>
              <a:pathLst>
                <a:path extrusionOk="0" h="2927632" w="2539983">
                  <a:moveTo>
                    <a:pt x="2539983" y="0"/>
                  </a:moveTo>
                  <a:lnTo>
                    <a:pt x="2539983" y="2927632"/>
                  </a:lnTo>
                  <a:lnTo>
                    <a:pt x="0" y="1461172"/>
                  </a:lnTo>
                  <a:lnTo>
                    <a:pt x="99318" y="1297691"/>
                  </a:lnTo>
                  <a:cubicBezTo>
                    <a:pt x="628257" y="514757"/>
                    <a:pt x="1524006" y="0"/>
                    <a:pt x="2539983" y="0"/>
                  </a:cubicBezTo>
                  <a:close/>
                </a:path>
              </a:pathLst>
            </a:custGeom>
            <a:solidFill>
              <a:srgbClr val="1E4E7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C0C0C"/>
                </a:solidFill>
                <a:latin typeface="Cambria"/>
                <a:ea typeface="Cambria"/>
                <a:cs typeface="Cambria"/>
                <a:sym typeface="Cambria"/>
              </a:endParaRPr>
            </a:p>
          </p:txBody>
        </p:sp>
        <p:sp>
          <p:nvSpPr>
            <p:cNvPr id="145" name="Google Shape;145;p9"/>
            <p:cNvSpPr/>
            <p:nvPr/>
          </p:nvSpPr>
          <p:spPr>
            <a:xfrm>
              <a:off x="5898553" y="2091239"/>
              <a:ext cx="1828800" cy="1828800"/>
            </a:xfrm>
            <a:prstGeom prst="ellipse">
              <a:avLst/>
            </a:prstGeom>
            <a:solidFill>
              <a:srgbClr val="D8D8D8"/>
            </a:solid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C0C0C"/>
                </a:solidFill>
                <a:latin typeface="Cambria"/>
                <a:ea typeface="Cambria"/>
                <a:cs typeface="Cambria"/>
                <a:sym typeface="Cambria"/>
              </a:endParaRPr>
            </a:p>
          </p:txBody>
        </p:sp>
        <p:pic>
          <p:nvPicPr>
            <p:cNvPr descr="arrow, location icon" id="146" name="Google Shape;146;p9"/>
            <p:cNvPicPr preferRelativeResize="0"/>
            <p:nvPr/>
          </p:nvPicPr>
          <p:blipFill rotWithShape="1">
            <a:blip r:embed="rId3">
              <a:alphaModFix/>
            </a:blip>
            <a:srcRect b="0" l="0" r="0" t="0"/>
            <a:stretch/>
          </p:blipFill>
          <p:spPr>
            <a:xfrm>
              <a:off x="8138192" y="2742628"/>
              <a:ext cx="684000" cy="684000"/>
            </a:xfrm>
            <a:prstGeom prst="rect">
              <a:avLst/>
            </a:prstGeom>
            <a:noFill/>
            <a:ln>
              <a:noFill/>
            </a:ln>
          </p:spPr>
        </p:pic>
        <p:pic>
          <p:nvPicPr>
            <p:cNvPr descr="location, map, pin icon" id="147" name="Google Shape;147;p9"/>
            <p:cNvPicPr preferRelativeResize="0"/>
            <p:nvPr/>
          </p:nvPicPr>
          <p:blipFill rotWithShape="1">
            <a:blip r:embed="rId4">
              <a:alphaModFix/>
            </a:blip>
            <a:srcRect b="0" l="0" r="0" t="0"/>
            <a:stretch/>
          </p:blipFill>
          <p:spPr>
            <a:xfrm>
              <a:off x="7221997" y="4305222"/>
              <a:ext cx="684000" cy="684000"/>
            </a:xfrm>
            <a:prstGeom prst="rect">
              <a:avLst/>
            </a:prstGeom>
            <a:noFill/>
            <a:ln>
              <a:noFill/>
            </a:ln>
          </p:spPr>
        </p:pic>
        <p:pic>
          <p:nvPicPr>
            <p:cNvPr descr="location, pin icon" id="148" name="Google Shape;148;p9"/>
            <p:cNvPicPr preferRelativeResize="0"/>
            <p:nvPr/>
          </p:nvPicPr>
          <p:blipFill rotWithShape="1">
            <a:blip r:embed="rId5">
              <a:alphaModFix/>
            </a:blip>
            <a:srcRect b="0" l="0" r="0" t="0"/>
            <a:stretch/>
          </p:blipFill>
          <p:spPr>
            <a:xfrm>
              <a:off x="7303400" y="1090576"/>
              <a:ext cx="684000" cy="684000"/>
            </a:xfrm>
            <a:prstGeom prst="rect">
              <a:avLst/>
            </a:prstGeom>
            <a:noFill/>
            <a:ln>
              <a:noFill/>
            </a:ln>
          </p:spPr>
        </p:pic>
        <p:pic>
          <p:nvPicPr>
            <p:cNvPr descr="history, location icon" id="149" name="Google Shape;149;p9"/>
            <p:cNvPicPr preferRelativeResize="0"/>
            <p:nvPr/>
          </p:nvPicPr>
          <p:blipFill rotWithShape="1">
            <a:blip r:embed="rId6">
              <a:alphaModFix/>
            </a:blip>
            <a:srcRect b="0" l="0" r="0" t="0"/>
            <a:stretch/>
          </p:blipFill>
          <p:spPr>
            <a:xfrm>
              <a:off x="5541154" y="1090576"/>
              <a:ext cx="684000" cy="684000"/>
            </a:xfrm>
            <a:prstGeom prst="rect">
              <a:avLst/>
            </a:prstGeom>
            <a:noFill/>
            <a:ln>
              <a:noFill/>
            </a:ln>
          </p:spPr>
        </p:pic>
      </p:grpSp>
      <p:pic>
        <p:nvPicPr>
          <p:cNvPr id="150" name="Google Shape;150;p9"/>
          <p:cNvPicPr preferRelativeResize="0"/>
          <p:nvPr/>
        </p:nvPicPr>
        <p:blipFill rotWithShape="1">
          <a:blip r:embed="rId7">
            <a:alphaModFix/>
          </a:blip>
          <a:srcRect b="0" l="0" r="0" t="0"/>
          <a:stretch/>
        </p:blipFill>
        <p:spPr>
          <a:xfrm>
            <a:off x="3982459" y="2785298"/>
            <a:ext cx="1147293" cy="860470"/>
          </a:xfrm>
          <a:prstGeom prst="rect">
            <a:avLst/>
          </a:prstGeom>
          <a:noFill/>
          <a:ln>
            <a:noFill/>
          </a:ln>
        </p:spPr>
      </p:pic>
      <p:pic>
        <p:nvPicPr>
          <p:cNvPr id="151" name="Google Shape;151;p9"/>
          <p:cNvPicPr preferRelativeResize="0"/>
          <p:nvPr/>
        </p:nvPicPr>
        <p:blipFill rotWithShape="1">
          <a:blip r:embed="rId8">
            <a:alphaModFix/>
          </a:blip>
          <a:srcRect b="0" l="0" r="0" t="0"/>
          <a:stretch/>
        </p:blipFill>
        <p:spPr>
          <a:xfrm>
            <a:off x="4493859" y="4077358"/>
            <a:ext cx="1547935" cy="1161622"/>
          </a:xfrm>
          <a:prstGeom prst="rect">
            <a:avLst/>
          </a:prstGeom>
          <a:noFill/>
          <a:ln>
            <a:noFill/>
          </a:ln>
        </p:spPr>
      </p:pic>
      <p:sp>
        <p:nvSpPr>
          <p:cNvPr id="152" name="Google Shape;152;p9"/>
          <p:cNvSpPr txBox="1"/>
          <p:nvPr/>
        </p:nvSpPr>
        <p:spPr>
          <a:xfrm>
            <a:off x="1654053" y="1232656"/>
            <a:ext cx="1786855" cy="1200329"/>
          </a:xfrm>
          <a:prstGeom prst="rect">
            <a:avLst/>
          </a:prstGeom>
          <a:solidFill>
            <a:schemeClr val="lt1"/>
          </a:solidFill>
          <a:ln cap="flat" cmpd="sng" w="12700">
            <a:solidFill>
              <a:schemeClr val="accent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User’s</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Travelers</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Pollution control board</a:t>
            </a:r>
            <a:endParaRPr/>
          </a:p>
        </p:txBody>
      </p:sp>
      <p:sp>
        <p:nvSpPr>
          <p:cNvPr id="153" name="Google Shape;153;p9"/>
          <p:cNvSpPr txBox="1"/>
          <p:nvPr/>
        </p:nvSpPr>
        <p:spPr>
          <a:xfrm>
            <a:off x="244642" y="2494324"/>
            <a:ext cx="1870744" cy="2031325"/>
          </a:xfrm>
          <a:prstGeom prst="rect">
            <a:avLst/>
          </a:prstGeom>
          <a:solidFill>
            <a:schemeClr val="lt1"/>
          </a:solidFill>
          <a:ln cap="flat" cmpd="sng" w="12700">
            <a:solidFill>
              <a:schemeClr val="accent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Existing solution</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Both bus tracking &amp;air  pollution monitoring are already in existence, but in separate domain</a:t>
            </a:r>
            <a:endParaRPr/>
          </a:p>
        </p:txBody>
      </p:sp>
      <p:sp>
        <p:nvSpPr>
          <p:cNvPr id="154" name="Google Shape;154;p9"/>
          <p:cNvSpPr txBox="1"/>
          <p:nvPr/>
        </p:nvSpPr>
        <p:spPr>
          <a:xfrm>
            <a:off x="1180014" y="4771008"/>
            <a:ext cx="2684196" cy="1200329"/>
          </a:xfrm>
          <a:prstGeom prst="rect">
            <a:avLst/>
          </a:prstGeom>
          <a:solidFill>
            <a:schemeClr val="lt1"/>
          </a:solidFill>
          <a:ln cap="flat" cmpd="sng" w="12700">
            <a:solidFill>
              <a:schemeClr val="accent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Our solution</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Here, both the specified applications will be existed in same domain</a:t>
            </a:r>
            <a:endParaRPr/>
          </a:p>
        </p:txBody>
      </p:sp>
      <p:sp>
        <p:nvSpPr>
          <p:cNvPr id="155" name="Google Shape;155;p9"/>
          <p:cNvSpPr txBox="1"/>
          <p:nvPr/>
        </p:nvSpPr>
        <p:spPr>
          <a:xfrm>
            <a:off x="8657439" y="1232656"/>
            <a:ext cx="2734805" cy="1477328"/>
          </a:xfrm>
          <a:prstGeom prst="rect">
            <a:avLst/>
          </a:prstGeom>
          <a:solidFill>
            <a:schemeClr val="lt1"/>
          </a:solidFill>
          <a:ln cap="flat" cmpd="sng" w="12700">
            <a:solidFill>
              <a:schemeClr val="accent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End user</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People who lives in urban areas</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Educational Institutions</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a:t>
            </a:r>
            <a:endParaRPr sz="1800">
              <a:solidFill>
                <a:schemeClr val="dk1"/>
              </a:solidFill>
              <a:latin typeface="Calibri"/>
              <a:ea typeface="Calibri"/>
              <a:cs typeface="Calibri"/>
              <a:sym typeface="Calibri"/>
            </a:endParaRPr>
          </a:p>
        </p:txBody>
      </p:sp>
      <p:sp>
        <p:nvSpPr>
          <p:cNvPr id="156" name="Google Shape;156;p9"/>
          <p:cNvSpPr txBox="1"/>
          <p:nvPr/>
        </p:nvSpPr>
        <p:spPr>
          <a:xfrm>
            <a:off x="9265775" y="3058963"/>
            <a:ext cx="2576634" cy="1477328"/>
          </a:xfrm>
          <a:prstGeom prst="rect">
            <a:avLst/>
          </a:prstGeom>
          <a:solidFill>
            <a:schemeClr val="lt1"/>
          </a:solidFill>
          <a:ln cap="flat" cmpd="sng" w="12700">
            <a:solidFill>
              <a:schemeClr val="accent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Stake holders</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Pollution control board of Telangana</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Road Transportation corporation</a:t>
            </a:r>
            <a:endParaRPr/>
          </a:p>
        </p:txBody>
      </p:sp>
      <p:sp>
        <p:nvSpPr>
          <p:cNvPr id="157" name="Google Shape;157;p9"/>
          <p:cNvSpPr txBox="1"/>
          <p:nvPr/>
        </p:nvSpPr>
        <p:spPr>
          <a:xfrm>
            <a:off x="8926795" y="4706831"/>
            <a:ext cx="2801014" cy="1477328"/>
          </a:xfrm>
          <a:prstGeom prst="rect">
            <a:avLst/>
          </a:prstGeom>
          <a:solidFill>
            <a:schemeClr val="lt1"/>
          </a:solidFill>
          <a:ln cap="flat" cmpd="sng" w="12700">
            <a:solidFill>
              <a:schemeClr val="accent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Importance to solve</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Time Management</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To protect environment</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Health issues caused due to pollution</a:t>
            </a:r>
            <a:endParaRPr/>
          </a:p>
        </p:txBody>
      </p:sp>
      <p:pic>
        <p:nvPicPr>
          <p:cNvPr id="158" name="Google Shape;158;p9"/>
          <p:cNvPicPr preferRelativeResize="0"/>
          <p:nvPr/>
        </p:nvPicPr>
        <p:blipFill rotWithShape="1">
          <a:blip r:embed="rId9">
            <a:alphaModFix/>
          </a:blip>
          <a:srcRect b="0" l="0" r="0" t="0"/>
          <a:stretch/>
        </p:blipFill>
        <p:spPr>
          <a:xfrm>
            <a:off x="8271418" y="3290089"/>
            <a:ext cx="1082445" cy="335309"/>
          </a:xfrm>
          <a:prstGeom prst="rect">
            <a:avLst/>
          </a:prstGeom>
          <a:noFill/>
          <a:ln>
            <a:noFill/>
          </a:ln>
        </p:spPr>
      </p:pic>
      <p:pic>
        <p:nvPicPr>
          <p:cNvPr id="159" name="Google Shape;159;p9"/>
          <p:cNvPicPr preferRelativeResize="0"/>
          <p:nvPr/>
        </p:nvPicPr>
        <p:blipFill rotWithShape="1">
          <a:blip r:embed="rId9">
            <a:alphaModFix/>
          </a:blip>
          <a:srcRect b="0" l="0" r="0" t="0"/>
          <a:stretch/>
        </p:blipFill>
        <p:spPr>
          <a:xfrm>
            <a:off x="3302105" y="1325468"/>
            <a:ext cx="1310754" cy="335309"/>
          </a:xfrm>
          <a:prstGeom prst="rect">
            <a:avLst/>
          </a:prstGeom>
          <a:noFill/>
          <a:ln>
            <a:noFill/>
          </a:ln>
        </p:spPr>
      </p:pic>
      <p:pic>
        <p:nvPicPr>
          <p:cNvPr id="160" name="Google Shape;160;p9"/>
          <p:cNvPicPr preferRelativeResize="0"/>
          <p:nvPr/>
        </p:nvPicPr>
        <p:blipFill rotWithShape="1">
          <a:blip r:embed="rId9">
            <a:alphaModFix/>
          </a:blip>
          <a:srcRect b="0" l="0" r="0" t="0"/>
          <a:stretch/>
        </p:blipFill>
        <p:spPr>
          <a:xfrm>
            <a:off x="2337971" y="3209852"/>
            <a:ext cx="1310754" cy="335309"/>
          </a:xfrm>
          <a:prstGeom prst="rect">
            <a:avLst/>
          </a:prstGeom>
          <a:noFill/>
          <a:ln>
            <a:noFill/>
          </a:ln>
        </p:spPr>
      </p:pic>
      <p:pic>
        <p:nvPicPr>
          <p:cNvPr id="161" name="Google Shape;161;p9"/>
          <p:cNvPicPr preferRelativeResize="0"/>
          <p:nvPr/>
        </p:nvPicPr>
        <p:blipFill rotWithShape="1">
          <a:blip r:embed="rId9">
            <a:alphaModFix/>
          </a:blip>
          <a:srcRect b="0" l="0" r="0" t="0"/>
          <a:stretch/>
        </p:blipFill>
        <p:spPr>
          <a:xfrm>
            <a:off x="3957072" y="5262107"/>
            <a:ext cx="1310754" cy="335309"/>
          </a:xfrm>
          <a:prstGeom prst="rect">
            <a:avLst/>
          </a:prstGeom>
          <a:noFill/>
          <a:ln>
            <a:noFill/>
          </a:ln>
        </p:spPr>
      </p:pic>
      <p:pic>
        <p:nvPicPr>
          <p:cNvPr id="162" name="Google Shape;162;p9"/>
          <p:cNvPicPr preferRelativeResize="0"/>
          <p:nvPr/>
        </p:nvPicPr>
        <p:blipFill rotWithShape="1">
          <a:blip r:embed="rId9">
            <a:alphaModFix/>
          </a:blip>
          <a:srcRect b="0" l="0" r="0" t="0"/>
          <a:stretch/>
        </p:blipFill>
        <p:spPr>
          <a:xfrm>
            <a:off x="7616041" y="5021265"/>
            <a:ext cx="1310754" cy="335309"/>
          </a:xfrm>
          <a:prstGeom prst="rect">
            <a:avLst/>
          </a:prstGeom>
          <a:noFill/>
          <a:ln>
            <a:noFill/>
          </a:ln>
        </p:spPr>
      </p:pic>
      <p:pic>
        <p:nvPicPr>
          <p:cNvPr id="163" name="Google Shape;163;p9"/>
          <p:cNvPicPr preferRelativeResize="0"/>
          <p:nvPr/>
        </p:nvPicPr>
        <p:blipFill rotWithShape="1">
          <a:blip r:embed="rId9">
            <a:alphaModFix/>
          </a:blip>
          <a:srcRect b="0" l="0" r="0" t="0"/>
          <a:stretch/>
        </p:blipFill>
        <p:spPr>
          <a:xfrm>
            <a:off x="7428960" y="1376090"/>
            <a:ext cx="1310754" cy="335309"/>
          </a:xfrm>
          <a:prstGeom prst="rect">
            <a:avLst/>
          </a:prstGeom>
          <a:noFill/>
          <a:ln>
            <a:noFill/>
          </a:ln>
        </p:spPr>
      </p:pic>
      <p:sp>
        <p:nvSpPr>
          <p:cNvPr id="164" name="Google Shape;164;p9"/>
          <p:cNvSpPr txBox="1"/>
          <p:nvPr/>
        </p:nvSpPr>
        <p:spPr>
          <a:xfrm>
            <a:off x="1124125" y="453006"/>
            <a:ext cx="5379318"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Calibri"/>
                <a:ea typeface="Calibri"/>
                <a:cs typeface="Calibri"/>
                <a:sym typeface="Calibri"/>
              </a:rPr>
              <a:t>Problem scoping</a:t>
            </a:r>
            <a:endParaRPr b="1" sz="1800">
              <a:solidFill>
                <a:schemeClr val="dk1"/>
              </a:solidFill>
              <a:latin typeface="Calibri"/>
              <a:ea typeface="Calibri"/>
              <a:cs typeface="Calibri"/>
              <a:sym typeface="Calibri"/>
            </a:endParaRPr>
          </a:p>
        </p:txBody>
      </p:sp>
      <p:sp>
        <p:nvSpPr>
          <p:cNvPr id="165" name="Google Shape;165;p9"/>
          <p:cNvSpPr txBox="1"/>
          <p:nvPr/>
        </p:nvSpPr>
        <p:spPr>
          <a:xfrm>
            <a:off x="5279943" y="2952237"/>
            <a:ext cx="2254280" cy="57708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50">
                <a:solidFill>
                  <a:srgbClr val="1F3864"/>
                </a:solidFill>
                <a:latin typeface="Trebuchet MS"/>
                <a:ea typeface="Trebuchet MS"/>
                <a:cs typeface="Trebuchet MS"/>
                <a:sym typeface="Trebuchet MS"/>
              </a:rPr>
              <a:t>MOBILE AIR POLLUTION MONITORING </a:t>
            </a:r>
            <a:endParaRPr/>
          </a:p>
          <a:p>
            <a:pPr indent="0" lvl="0" marL="0" marR="0" rtl="0" algn="l">
              <a:spcBef>
                <a:spcPts val="0"/>
              </a:spcBef>
              <a:spcAft>
                <a:spcPts val="0"/>
              </a:spcAft>
              <a:buNone/>
            </a:pPr>
            <a:r>
              <a:rPr lang="en-US" sz="1050">
                <a:solidFill>
                  <a:srgbClr val="1F3864"/>
                </a:solidFill>
                <a:latin typeface="Trebuchet MS"/>
                <a:ea typeface="Trebuchet MS"/>
                <a:cs typeface="Trebuchet MS"/>
                <a:sym typeface="Trebuchet MS"/>
              </a:rPr>
              <a:t>AND BUS TRACKING</a:t>
            </a:r>
            <a:endParaRPr sz="1050">
              <a:solidFill>
                <a:srgbClr val="1F3864"/>
              </a:solidFill>
              <a:latin typeface="Trebuchet MS"/>
              <a:ea typeface="Trebuchet MS"/>
              <a:cs typeface="Trebuchet MS"/>
              <a:sym typeface="Trebuchet MS"/>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2021-07-01T10:40:45Z</dcterms:created>
  <dc:creator>Minu Goswami</dc:creator>
</cp:coreProperties>
</file>